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autoCompressPictures="0">
  <p:sldMasterIdLst>
    <p:sldMasterId id="2147483682" r:id="rId1"/>
    <p:sldMasterId id="2147483683" r:id="rId2"/>
  </p:sldMasterIdLst>
  <p:notesMasterIdLst>
    <p:notesMasterId r:id="rId36"/>
  </p:notesMasterIdLst>
  <p:sldIdLst>
    <p:sldId id="262" r:id="rId3"/>
    <p:sldId id="263" r:id="rId4"/>
    <p:sldId id="264" r:id="rId5"/>
    <p:sldId id="265" r:id="rId6"/>
    <p:sldId id="266" r:id="rId7"/>
    <p:sldId id="267" r:id="rId8"/>
    <p:sldId id="283" r:id="rId9"/>
    <p:sldId id="287" r:id="rId10"/>
    <p:sldId id="284" r:id="rId11"/>
    <p:sldId id="285" r:id="rId12"/>
    <p:sldId id="286" r:id="rId13"/>
    <p:sldId id="288" r:id="rId14"/>
    <p:sldId id="295" r:id="rId15"/>
    <p:sldId id="289" r:id="rId16"/>
    <p:sldId id="293" r:id="rId17"/>
    <p:sldId id="300" r:id="rId18"/>
    <p:sldId id="301" r:id="rId19"/>
    <p:sldId id="303" r:id="rId20"/>
    <p:sldId id="302" r:id="rId21"/>
    <p:sldId id="296" r:id="rId22"/>
    <p:sldId id="297" r:id="rId23"/>
    <p:sldId id="298" r:id="rId24"/>
    <p:sldId id="306" r:id="rId25"/>
    <p:sldId id="299" r:id="rId26"/>
    <p:sldId id="305" r:id="rId27"/>
    <p:sldId id="294" r:id="rId28"/>
    <p:sldId id="291" r:id="rId29"/>
    <p:sldId id="292" r:id="rId30"/>
    <p:sldId id="290" r:id="rId31"/>
    <p:sldId id="277" r:id="rId32"/>
    <p:sldId id="273" r:id="rId33"/>
    <p:sldId id="278" r:id="rId34"/>
    <p:sldId id="279" r:id="rId35"/>
  </p:sldIdLst>
  <p:sldSz cx="9144000" cy="5143500" type="screen16x9"/>
  <p:notesSz cx="6858000" cy="9144000"/>
  <p:embeddedFontLst>
    <p:embeddedFont>
      <p:font typeface="Dosis" panose="02010503020202060003" pitchFamily="2" charset="77"/>
      <p:regular r:id="rId37"/>
      <p:bold r:id="rId38"/>
    </p:embeddedFont>
    <p:embeddedFont>
      <p:font typeface="Dosis Medium" panose="02010503020202060003" pitchFamily="2" charset="77"/>
      <p:regular r:id="rId39"/>
      <p:bold r:id="rId40"/>
    </p:embeddedFont>
    <p:embeddedFont>
      <p:font typeface="Dosis SemiBold" panose="02010503020202060003" pitchFamily="2" charset="77"/>
      <p:regular r:id="rId41"/>
      <p:bold r:id="rId42"/>
    </p:embeddedFont>
    <p:embeddedFont>
      <p:font typeface="Source Sans Pro" panose="020B0403030403020204" pitchFamily="34" charset="0"/>
      <p:regular r:id="rId43"/>
      <p:bold r:id="rId44"/>
      <p:italic r:id="rId45"/>
      <p:boldItalic r:id="rId4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A5C"/>
    <a:srgbClr val="FF5659"/>
    <a:srgbClr val="9088FF"/>
    <a:srgbClr val="95E8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E9FA6A7-D3DB-48B6-91CD-58E0FD916501}">
  <a:tblStyle styleId="{2E9FA6A7-D3DB-48B6-91CD-58E0FD916501}" styleName="Table_0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961"/>
    <p:restoredTop sz="93677"/>
  </p:normalViewPr>
  <p:slideViewPr>
    <p:cSldViewPr snapToGrid="0" snapToObjects="1">
      <p:cViewPr varScale="1">
        <p:scale>
          <a:sx n="82" d="100"/>
          <a:sy n="82" d="100"/>
        </p:scale>
        <p:origin x="1208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font" Target="fonts/font3.fntdata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font" Target="fonts/font6.fntdata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font" Target="fonts/font1.fntdata"/><Relationship Id="rId40" Type="http://schemas.openxmlformats.org/officeDocument/2006/relationships/font" Target="fonts/font4.fntdata"/><Relationship Id="rId45" Type="http://schemas.openxmlformats.org/officeDocument/2006/relationships/font" Target="fonts/font9.fntdata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notesMaster" Target="notesMasters/notesMaster1.xml"/><Relationship Id="rId49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font" Target="fonts/font8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font" Target="fonts/font7.fntdata"/><Relationship Id="rId48" Type="http://schemas.openxmlformats.org/officeDocument/2006/relationships/viewProps" Target="viewProp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font" Target="fonts/font2.fntdata"/><Relationship Id="rId46" Type="http://schemas.openxmlformats.org/officeDocument/2006/relationships/font" Target="fonts/font10.fntdata"/><Relationship Id="rId20" Type="http://schemas.openxmlformats.org/officeDocument/2006/relationships/slide" Target="slides/slide18.xml"/><Relationship Id="rId41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9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g435905420d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8" name="Google Shape;228;g435905420d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22" name="Google Shape;322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940791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g435905420d_0_1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43" name="Google Shape;343;g435905420d_0_1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1560565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g435905420d_0_1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43" name="Google Shape;343;g435905420d_0_1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9811561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g435905420d_0_1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43" name="Google Shape;343;g435905420d_0_1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1215872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g435905420d_0_1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43" name="Google Shape;343;g435905420d_0_1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3910079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g435905420d_0_1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43" name="Google Shape;343;g435905420d_0_1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4664331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g435905420d_0_1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43" name="Google Shape;343;g435905420d_0_1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9120387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g435905420d_0_1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43" name="Google Shape;343;g435905420d_0_1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1447356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g435905420d_0_1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43" name="Google Shape;343;g435905420d_0_1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0788899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g435905420d_0_1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43" name="Google Shape;343;g435905420d_0_1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389199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g435905420d_0_10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0" name="Google Shape;250;g435905420d_0_10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it"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Separatore/Intro sezione</a:t>
            </a: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g435905420d_0_1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43" name="Google Shape;343;g435905420d_0_1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719089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g435905420d_0_1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43" name="Google Shape;343;g435905420d_0_1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1572512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g435905420d_0_1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43" name="Google Shape;343;g435905420d_0_1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3886740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g435905420d_0_1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43" name="Google Shape;343;g435905420d_0_1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452634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g435905420d_0_1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43" name="Google Shape;343;g435905420d_0_1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10890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g435905420d_0_1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43" name="Google Shape;343;g435905420d_0_1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7212270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g435905420d_0_1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43" name="Google Shape;343;g435905420d_0_1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951217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g435905420d_0_1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43" name="Google Shape;343;g435905420d_0_1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7259257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g435905420d_0_1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43" name="Google Shape;343;g435905420d_0_1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975500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g435905420d_0_1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43" name="Google Shape;343;g435905420d_0_1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001522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64" name="Google Shape;264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it"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Separatore/Intro sezione</a:t>
            </a: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73" name="Google Shape;273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5049209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81" name="Google Shape;281;p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793243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94" name="Google Shape;294;p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8248457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94" name="Google Shape;294;p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926454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79" name="Google Shape;279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90" name="Google Shape;290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1" name="Google Shape;301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22" name="Google Shape;322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794960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9" name="Google Shape;259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953263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31" name="Google Shape;331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876303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 sz="1000">
              <a:solidFill>
                <a:schemeClr val="dk2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ctr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 sz="1000">
              <a:solidFill>
                <a:schemeClr val="dk2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 sz="1000">
              <a:solidFill>
                <a:schemeClr val="dk2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/>
          </a:p>
        </p:txBody>
      </p:sp>
      <p:pic>
        <p:nvPicPr>
          <p:cNvPr id="56" name="Google Shape;56;p14" descr="Rcinonnesioni_Texture_Coxxlor-03.png"/>
          <p:cNvPicPr preferRelativeResize="0"/>
          <p:nvPr/>
        </p:nvPicPr>
        <p:blipFill rotWithShape="1">
          <a:blip r:embed="rId2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8375" y="0"/>
            <a:ext cx="9144003" cy="754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5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9" name="Google Shape;59;p15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0" name="Google Shape;60;p1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6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3" name="Google Shape;63;p1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6" name="Google Shape;66;p1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7" name="Google Shape;67;p1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8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0" name="Google Shape;70;p18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●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●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048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1" name="Google Shape;71;p18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●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●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048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2" name="Google Shape;72;p1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9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5" name="Google Shape;75;p1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20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8" name="Google Shape;78;p20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●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●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●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048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9" name="Google Shape;79;p2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1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2" name="Google Shape;82;p2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6" name="Google Shape;16;p3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 sz="1000">
              <a:solidFill>
                <a:schemeClr val="dk2"/>
              </a:solidFill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22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" name="Google Shape;85;p22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6" name="Google Shape;86;p22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7" name="Google Shape;87;p22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8" name="Google Shape;88;p2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3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endParaRPr/>
          </a:p>
        </p:txBody>
      </p:sp>
      <p:sp>
        <p:nvSpPr>
          <p:cNvPr id="91" name="Google Shape;91;p2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/>
          </a:p>
        </p:txBody>
      </p:sp>
      <p:pic>
        <p:nvPicPr>
          <p:cNvPr id="94" name="Google Shape;94;p24" descr="Rcinonnesioni_Texture_Coxxlor-03.png"/>
          <p:cNvPicPr preferRelativeResize="0"/>
          <p:nvPr/>
        </p:nvPicPr>
        <p:blipFill rotWithShape="1">
          <a:blip r:embed="rId2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8375" y="0"/>
            <a:ext cx="6857999" cy="39212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1">
  <p:cSld name="BLANK_1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/>
          </a:p>
        </p:txBody>
      </p:sp>
      <p:pic>
        <p:nvPicPr>
          <p:cNvPr id="97" name="Google Shape;97;p25" descr="Rcinonnesioni_Texture_Coxxlor-03.png"/>
          <p:cNvPicPr preferRelativeResize="0"/>
          <p:nvPr/>
        </p:nvPicPr>
        <p:blipFill rotWithShape="1">
          <a:blip r:embed="rId2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8375" y="0"/>
            <a:ext cx="6857999" cy="3921252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p25"/>
          <p:cNvSpPr/>
          <p:nvPr/>
        </p:nvSpPr>
        <p:spPr>
          <a:xfrm>
            <a:off x="263625" y="266350"/>
            <a:ext cx="8593800" cy="4688400"/>
          </a:xfrm>
          <a:prstGeom prst="rect">
            <a:avLst/>
          </a:prstGeom>
          <a:solidFill>
            <a:srgbClr val="FFFFFF"/>
          </a:solidFill>
          <a:ln w="28575" cap="flat" cmpd="sng">
            <a:solidFill>
              <a:srgbClr val="FF565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2400" b="0" i="0" u="none" strike="noStrike" cap="none">
              <a:solidFill>
                <a:schemeClr val="dk1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pic>
        <p:nvPicPr>
          <p:cNvPr id="99" name="Google Shape;99;p25" descr="segmento cerchio box.png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5611" y="212059"/>
            <a:ext cx="115200" cy="11018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" name="Google Shape;100;p25" descr="segmento cerchio box.png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97675" y="230184"/>
            <a:ext cx="115200" cy="11018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" name="Google Shape;101;p25" descr="segmento cerchio box.png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5611" y="4903791"/>
            <a:ext cx="115200" cy="11018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" name="Google Shape;102;p25" descr="segmento cerchio box.png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97675" y="4904441"/>
            <a:ext cx="115200" cy="11018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 sz="1000">
              <a:solidFill>
                <a:schemeClr val="dk2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 sz="1000">
              <a:solidFill>
                <a:schemeClr val="dk2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 sz="1000">
              <a:solidFill>
                <a:schemeClr val="dk2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 sz="1000">
              <a:solidFill>
                <a:schemeClr val="dk2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 sz="1000">
              <a:solidFill>
                <a:schemeClr val="dk2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457200" marR="0" lvl="0" indent="-228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 sz="1000">
              <a:solidFill>
                <a:schemeClr val="dk2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 sz="1000">
              <a:solidFill>
                <a:schemeClr val="dk2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 sz="1400">
              <a:solidFill>
                <a:srgbClr val="000000"/>
              </a:solidFill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23.tif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tiff"/><Relationship Id="rId5" Type="http://schemas.openxmlformats.org/officeDocument/2006/relationships/image" Target="../media/image21.tiff"/><Relationship Id="rId4" Type="http://schemas.openxmlformats.org/officeDocument/2006/relationships/image" Target="../media/image20.tif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27.tif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tiff"/><Relationship Id="rId5" Type="http://schemas.openxmlformats.org/officeDocument/2006/relationships/image" Target="../media/image25.tiff"/><Relationship Id="rId4" Type="http://schemas.openxmlformats.org/officeDocument/2006/relationships/image" Target="../media/image24.tif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31.tif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tiff"/><Relationship Id="rId5" Type="http://schemas.openxmlformats.org/officeDocument/2006/relationships/image" Target="../media/image29.tiff"/><Relationship Id="rId4" Type="http://schemas.openxmlformats.org/officeDocument/2006/relationships/image" Target="../media/image28.tif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35.tif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tiff"/><Relationship Id="rId5" Type="http://schemas.openxmlformats.org/officeDocument/2006/relationships/image" Target="../media/image33.tiff"/><Relationship Id="rId4" Type="http://schemas.openxmlformats.org/officeDocument/2006/relationships/image" Target="../media/image32.tif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39.tif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tiff"/><Relationship Id="rId5" Type="http://schemas.openxmlformats.org/officeDocument/2006/relationships/image" Target="../media/image37.tiff"/><Relationship Id="rId4" Type="http://schemas.openxmlformats.org/officeDocument/2006/relationships/image" Target="../media/image3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png"/><Relationship Id="rId4" Type="http://schemas.openxmlformats.org/officeDocument/2006/relationships/hyperlink" Target="https://youtu.be/89CdyX4PUpE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png"/><Relationship Id="rId4" Type="http://schemas.openxmlformats.org/officeDocument/2006/relationships/hyperlink" Target="https://youtu.be/qYnmfBiomlo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png"/><Relationship Id="rId4" Type="http://schemas.openxmlformats.org/officeDocument/2006/relationships/hyperlink" Target="https://www.internazionale.it/video/2016/08/23/cina-wechat-app-internet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png"/><Relationship Id="rId4" Type="http://schemas.openxmlformats.org/officeDocument/2006/relationships/hyperlink" Target="https://youtu.be/YWg-d8WPXk0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png"/><Relationship Id="rId4" Type="http://schemas.openxmlformats.org/officeDocument/2006/relationships/hyperlink" Target="https://www.generazioniconnesse.it/site/it/la-miniserie/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tiff"/><Relationship Id="rId5" Type="http://schemas.openxmlformats.org/officeDocument/2006/relationships/image" Target="../media/image46.png"/><Relationship Id="rId4" Type="http://schemas.openxmlformats.org/officeDocument/2006/relationships/hyperlink" Target="https://www.generazioniconnesse.it/site/it/ragazzi-chat-woman/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hyperlink" Target="https://www.riconnessioni.it/notizie/laboratori/essere-digitali/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9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4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10" Type="http://schemas.openxmlformats.org/officeDocument/2006/relationships/hyperlink" Target="mailto:riconnessioni@fondazionescuola.it" TargetMode="External"/><Relationship Id="rId4" Type="http://schemas.openxmlformats.org/officeDocument/2006/relationships/image" Target="../media/image9.png"/><Relationship Id="rId9" Type="http://schemas.openxmlformats.org/officeDocument/2006/relationships/image" Target="../media/image8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4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10" Type="http://schemas.openxmlformats.org/officeDocument/2006/relationships/hyperlink" Target="https://www.formdesk.com/asvapp/SCHEDA_FEEDBACK_5" TargetMode="External"/><Relationship Id="rId4" Type="http://schemas.openxmlformats.org/officeDocument/2006/relationships/image" Target="../media/image9.png"/><Relationship Id="rId9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mailto:flavio.renga@fondazionescuola.it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11.png"/><Relationship Id="rId4" Type="http://schemas.openxmlformats.org/officeDocument/2006/relationships/hyperlink" Target="mailto:chiara.ciociola@fondazionescuola.it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0" name="Google Shape;230;p44" descr="Rcinonnesioni_Texture_Coxxlor-03.png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8375" y="-16322"/>
            <a:ext cx="9172500" cy="5244751"/>
          </a:xfrm>
          <a:prstGeom prst="rect">
            <a:avLst/>
          </a:prstGeom>
          <a:noFill/>
          <a:ln>
            <a:noFill/>
          </a:ln>
        </p:spPr>
      </p:pic>
      <p:sp>
        <p:nvSpPr>
          <p:cNvPr id="231" name="Google Shape;231;p44"/>
          <p:cNvSpPr txBox="1">
            <a:spLocks noGrp="1"/>
          </p:cNvSpPr>
          <p:nvPr>
            <p:ph type="ctrTitle"/>
          </p:nvPr>
        </p:nvSpPr>
        <p:spPr>
          <a:xfrm>
            <a:off x="2097275" y="1757450"/>
            <a:ext cx="4953000" cy="100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osis"/>
              <a:buNone/>
            </a:pPr>
            <a:r>
              <a:rPr lang="it" sz="5200" b="0" i="0" u="none" strike="noStrike" cap="none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PRESENTAZIONE</a:t>
            </a:r>
            <a:endParaRPr sz="5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2" name="Google Shape;232;p44"/>
          <p:cNvSpPr/>
          <p:nvPr/>
        </p:nvSpPr>
        <p:spPr>
          <a:xfrm>
            <a:off x="1822450" y="1045150"/>
            <a:ext cx="5486400" cy="2876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chemeClr val="dk1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pic>
        <p:nvPicPr>
          <p:cNvPr id="233" name="Google Shape;233;p44" descr="segmento cerchio box.png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-5400000">
            <a:off x="5861524" y="2425322"/>
            <a:ext cx="2935352" cy="78902"/>
          </a:xfrm>
          <a:prstGeom prst="rect">
            <a:avLst/>
          </a:prstGeom>
          <a:noFill/>
          <a:ln>
            <a:noFill/>
          </a:ln>
        </p:spPr>
      </p:pic>
      <p:pic>
        <p:nvPicPr>
          <p:cNvPr id="234" name="Google Shape;234;p44" descr="segmento cerchio box.png"/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-5400000">
            <a:off x="368138" y="2440487"/>
            <a:ext cx="2935572" cy="4290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35" name="Google Shape;235;p44"/>
          <p:cNvGrpSpPr/>
          <p:nvPr/>
        </p:nvGrpSpPr>
        <p:grpSpPr>
          <a:xfrm>
            <a:off x="1776200" y="984360"/>
            <a:ext cx="5645575" cy="110839"/>
            <a:chOff x="1776200" y="984363"/>
            <a:chExt cx="5645575" cy="110839"/>
          </a:xfrm>
        </p:grpSpPr>
        <p:pic>
          <p:nvPicPr>
            <p:cNvPr id="236" name="Google Shape;236;p44" descr="segmento cerchio box.png"/>
            <p:cNvPicPr preferRelativeResize="0"/>
            <p:nvPr/>
          </p:nvPicPr>
          <p:blipFill rotWithShape="1">
            <a:blip r:embed="rId6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779100" y="1006675"/>
              <a:ext cx="5642675" cy="5715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37" name="Google Shape;237;p44" descr="segmento cerchio box.png"/>
            <p:cNvPicPr preferRelativeResize="0"/>
            <p:nvPr/>
          </p:nvPicPr>
          <p:blipFill rotWithShape="1">
            <a:blip r:embed="rId7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776200" y="984363"/>
              <a:ext cx="115200" cy="11018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38" name="Google Shape;238;p44" descr="segmento cerchio box.png"/>
            <p:cNvPicPr preferRelativeResize="0"/>
            <p:nvPr/>
          </p:nvPicPr>
          <p:blipFill rotWithShape="1">
            <a:blip r:embed="rId7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267525" y="985013"/>
              <a:ext cx="115200" cy="110189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39" name="Google Shape;239;p44"/>
          <p:cNvGrpSpPr/>
          <p:nvPr/>
        </p:nvGrpSpPr>
        <p:grpSpPr>
          <a:xfrm>
            <a:off x="1771050" y="3869911"/>
            <a:ext cx="5648927" cy="112589"/>
            <a:chOff x="1771050" y="4117563"/>
            <a:chExt cx="5648927" cy="112589"/>
          </a:xfrm>
        </p:grpSpPr>
        <p:pic>
          <p:nvPicPr>
            <p:cNvPr id="240" name="Google Shape;240;p44" descr="segmento cerchio box.png"/>
            <p:cNvPicPr preferRelativeResize="0"/>
            <p:nvPr/>
          </p:nvPicPr>
          <p:blipFill rotWithShape="1">
            <a:blip r:embed="rId8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788525" y="4129233"/>
              <a:ext cx="5631452" cy="8469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41" name="Google Shape;241;p44" descr="segmento cerchio box.png"/>
            <p:cNvPicPr preferRelativeResize="0"/>
            <p:nvPr/>
          </p:nvPicPr>
          <p:blipFill rotWithShape="1">
            <a:blip r:embed="rId7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771050" y="4117563"/>
              <a:ext cx="115200" cy="11018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42" name="Google Shape;242;p44" descr="segmento cerchio box.png"/>
            <p:cNvPicPr preferRelativeResize="0"/>
            <p:nvPr/>
          </p:nvPicPr>
          <p:blipFill rotWithShape="1">
            <a:blip r:embed="rId7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272275" y="4119963"/>
              <a:ext cx="115200" cy="110189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243" name="Google Shape;243;p44" descr="riconnessioni-loghi-logotipo-colori.png"/>
          <p:cNvPicPr preferRelativeResize="0"/>
          <p:nvPr/>
        </p:nvPicPr>
        <p:blipFill rotWithShape="1">
          <a:blip r:embed="rId9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1675" y="4608562"/>
            <a:ext cx="1371601" cy="414225"/>
          </a:xfrm>
          <a:prstGeom prst="rect">
            <a:avLst/>
          </a:prstGeom>
          <a:noFill/>
          <a:ln>
            <a:noFill/>
          </a:ln>
        </p:spPr>
      </p:pic>
      <p:sp>
        <p:nvSpPr>
          <p:cNvPr id="244" name="Google Shape;244;p44"/>
          <p:cNvSpPr txBox="1"/>
          <p:nvPr/>
        </p:nvSpPr>
        <p:spPr>
          <a:xfrm>
            <a:off x="2008487" y="1255750"/>
            <a:ext cx="5181000" cy="6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Dosis"/>
              <a:buNone/>
            </a:pPr>
            <a:r>
              <a:rPr lang="it" sz="4000" b="0" i="0" u="none" strike="noStrike" cap="none">
                <a:solidFill>
                  <a:srgbClr val="000000"/>
                </a:solidFill>
                <a:latin typeface="Dosis"/>
                <a:ea typeface="Dosis"/>
                <a:cs typeface="Dosis"/>
                <a:sym typeface="Dosis"/>
              </a:rPr>
              <a:t>GUIDA AL TRASFERIMENTO DEI CONTENUTI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Dosis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5" name="Google Shape;245;p44"/>
          <p:cNvSpPr txBox="1"/>
          <p:nvPr/>
        </p:nvSpPr>
        <p:spPr>
          <a:xfrm>
            <a:off x="5921300" y="3462500"/>
            <a:ext cx="1269900" cy="28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Dosis"/>
              <a:buNone/>
            </a:pPr>
            <a:r>
              <a:rPr lang="it" dirty="0">
                <a:latin typeface="Dosis"/>
                <a:ea typeface="Dosis"/>
                <a:cs typeface="Dosis"/>
                <a:sym typeface="Dosis"/>
              </a:rPr>
              <a:t>Marzo</a:t>
            </a:r>
            <a:r>
              <a:rPr lang="it" sz="1400" b="0" i="0" u="none" strike="noStrike" cap="none" dirty="0">
                <a:solidFill>
                  <a:srgbClr val="000000"/>
                </a:solidFill>
                <a:latin typeface="Dosis"/>
                <a:ea typeface="Dosis"/>
                <a:cs typeface="Dosis"/>
                <a:sym typeface="Dosis"/>
              </a:rPr>
              <a:t> 2019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6" name="Google Shape;246;p44"/>
          <p:cNvSpPr txBox="1"/>
          <p:nvPr/>
        </p:nvSpPr>
        <p:spPr>
          <a:xfrm>
            <a:off x="2008487" y="3268050"/>
            <a:ext cx="2913900" cy="41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osis"/>
              <a:buNone/>
            </a:pPr>
            <a:r>
              <a:rPr lang="it" sz="1400" b="0" i="0" u="none" strike="noStrike" cap="none">
                <a:solidFill>
                  <a:schemeClr val="dk1"/>
                </a:solidFill>
                <a:highlight>
                  <a:srgbClr val="FFFFFF"/>
                </a:highlight>
                <a:latin typeface="Dosis"/>
                <a:ea typeface="Dosis"/>
                <a:cs typeface="Dosis"/>
                <a:sym typeface="Dosis"/>
              </a:rPr>
              <a:t>Laboratorio Essere digitali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7" name="Google Shape;247;p44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it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fld>
            <a:endParaRPr sz="10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4" name="Google Shape;324;p51" descr="Rcinonnesioni_Texture_Coxxlor-03.png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42463"/>
            <a:ext cx="9144003" cy="5228325"/>
          </a:xfrm>
          <a:prstGeom prst="rect">
            <a:avLst/>
          </a:prstGeom>
          <a:noFill/>
          <a:ln>
            <a:noFill/>
          </a:ln>
        </p:spPr>
      </p:pic>
      <p:sp>
        <p:nvSpPr>
          <p:cNvPr id="325" name="Google Shape;325;p51"/>
          <p:cNvSpPr txBox="1"/>
          <p:nvPr/>
        </p:nvSpPr>
        <p:spPr>
          <a:xfrm>
            <a:off x="619051" y="1197854"/>
            <a:ext cx="7905900" cy="22250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chemeClr val="dk1"/>
              </a:buClr>
              <a:buSzPts val="4000"/>
            </a:pPr>
            <a:r>
              <a:rPr lang="it-IT" sz="4000" dirty="0">
                <a:solidFill>
                  <a:schemeClr val="dk1"/>
                </a:solidFill>
                <a:latin typeface="Dosis"/>
                <a:sym typeface="Dosis"/>
              </a:rPr>
              <a:t>I</a:t>
            </a:r>
            <a:r>
              <a:rPr lang="it" sz="4000" dirty="0">
                <a:solidFill>
                  <a:schemeClr val="dk1"/>
                </a:solidFill>
                <a:latin typeface="Dosis"/>
                <a:sym typeface="Dosis"/>
              </a:rPr>
              <a:t>dee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Dosis"/>
              <a:buNone/>
            </a:pPr>
            <a:r>
              <a:rPr lang="it" sz="4000" b="0" i="0" u="none" strike="noStrike" cap="none" dirty="0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Esempi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Dosis"/>
              <a:buNone/>
            </a:pPr>
            <a:r>
              <a:rPr lang="it" sz="4000" b="0" i="0" u="none" strike="noStrike" cap="none" dirty="0">
                <a:solidFill>
                  <a:schemeClr val="dk1"/>
                </a:solidFill>
                <a:latin typeface="Dosis"/>
                <a:ea typeface="Arial"/>
                <a:cs typeface="Arial"/>
                <a:sym typeface="Dosis"/>
              </a:rPr>
              <a:t>Ispirazioni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Dosis"/>
              <a:buNone/>
            </a:pPr>
            <a:r>
              <a:rPr lang="it" sz="4000" dirty="0">
                <a:solidFill>
                  <a:schemeClr val="dk1"/>
                </a:solidFill>
                <a:latin typeface="Dosis"/>
                <a:sym typeface="Dosis"/>
              </a:rPr>
              <a:t>Suggerimenti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26" name="Google Shape;326;p51" descr="riconnessioni-loghi-logotipo-colori.png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1675" y="4608562"/>
            <a:ext cx="1371601" cy="414225"/>
          </a:xfrm>
          <a:prstGeom prst="rect">
            <a:avLst/>
          </a:prstGeom>
          <a:noFill/>
          <a:ln>
            <a:noFill/>
          </a:ln>
        </p:spPr>
      </p:pic>
      <p:sp>
        <p:nvSpPr>
          <p:cNvPr id="328" name="Google Shape;328;p51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it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10</a:t>
            </a:fld>
            <a:endParaRPr sz="10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397419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oogle Shape;346;p54" descr="Rcinonnesioni_Texture_Coxxlor-03.png">
            <a:extLst>
              <a:ext uri="{FF2B5EF4-FFF2-40B4-BE49-F238E27FC236}">
                <a16:creationId xmlns:a16="http://schemas.microsoft.com/office/drawing/2014/main" id="{4A81BEFE-07F9-9D41-BFED-0A22A1201A17}"/>
              </a:ext>
            </a:extLst>
          </p:cNvPr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8375" y="-266700"/>
            <a:ext cx="9144003" cy="815174"/>
          </a:xfrm>
          <a:prstGeom prst="rect">
            <a:avLst/>
          </a:prstGeom>
          <a:noFill/>
          <a:ln>
            <a:noFill/>
          </a:ln>
        </p:spPr>
      </p:pic>
      <p:sp>
        <p:nvSpPr>
          <p:cNvPr id="345" name="Google Shape;345;p54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Dosis"/>
              <a:buNone/>
            </a:pPr>
            <a:fld id="{00000000-1234-1234-1234-123412341234}" type="slidenum">
              <a:rPr lang="it" sz="1400" b="0" i="0" u="none" strike="noStrike" cap="none">
                <a:solidFill>
                  <a:srgbClr val="000000"/>
                </a:solidFill>
                <a:latin typeface="Dosis"/>
                <a:ea typeface="Dosis"/>
                <a:cs typeface="Dosis"/>
                <a:sym typeface="Dosis"/>
              </a:rPr>
              <a:t>11</a:t>
            </a:fld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7" name="Google Shape;347;p54"/>
          <p:cNvSpPr txBox="1"/>
          <p:nvPr/>
        </p:nvSpPr>
        <p:spPr>
          <a:xfrm>
            <a:off x="200700" y="0"/>
            <a:ext cx="7514400" cy="43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Dosis"/>
              <a:buNone/>
            </a:pPr>
            <a:r>
              <a:rPr lang="it" sz="1800" b="1" dirty="0">
                <a:latin typeface="Dosis Medium"/>
                <a:ea typeface="Dosis Medium"/>
                <a:cs typeface="Dosis Medium"/>
                <a:sym typeface="Dosis Medium"/>
              </a:rPr>
              <a:t>Memory game - </a:t>
            </a:r>
            <a:r>
              <a:rPr lang="it" sz="1800" dirty="0">
                <a:latin typeface="Dosis Medium"/>
                <a:ea typeface="Dosis Medium"/>
                <a:cs typeface="Dosis Medium"/>
                <a:sym typeface="Dosis Medium"/>
              </a:rPr>
              <a:t>Gioco di carte realizzato da un gurppo di insegnanti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" name="Gruppo 2">
            <a:extLst>
              <a:ext uri="{FF2B5EF4-FFF2-40B4-BE49-F238E27FC236}">
                <a16:creationId xmlns:a16="http://schemas.microsoft.com/office/drawing/2014/main" id="{12B5312A-4EF4-1B41-BAE8-4D8BB8E8BDC6}"/>
              </a:ext>
            </a:extLst>
          </p:cNvPr>
          <p:cNvGrpSpPr/>
          <p:nvPr/>
        </p:nvGrpSpPr>
        <p:grpSpPr>
          <a:xfrm>
            <a:off x="197585" y="1317828"/>
            <a:ext cx="8823572" cy="2967796"/>
            <a:chOff x="74070" y="1188055"/>
            <a:chExt cx="9150902" cy="3291041"/>
          </a:xfrm>
        </p:grpSpPr>
        <p:pic>
          <p:nvPicPr>
            <p:cNvPr id="348" name="Google Shape;348;p54"/>
            <p:cNvPicPr preferRelativeResize="0"/>
            <p:nvPr/>
          </p:nvPicPr>
          <p:blipFill>
            <a:blip r:embed="rId4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4070" y="1188055"/>
              <a:ext cx="4613552" cy="329104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49" name="Google Shape;349;p54"/>
            <p:cNvPicPr preferRelativeResize="0"/>
            <p:nvPr/>
          </p:nvPicPr>
          <p:blipFill>
            <a:blip r:embed="rId5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687622" y="1197365"/>
              <a:ext cx="4537350" cy="3281731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26957959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54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Dosis"/>
              <a:buNone/>
            </a:pPr>
            <a:fld id="{00000000-1234-1234-1234-123412341234}" type="slidenum">
              <a:rPr lang="it" sz="1400" b="0" i="0" u="none" strike="noStrike" cap="none">
                <a:solidFill>
                  <a:srgbClr val="000000"/>
                </a:solidFill>
                <a:latin typeface="Dosis"/>
                <a:ea typeface="Dosis"/>
                <a:cs typeface="Dosis"/>
                <a:sym typeface="Dosis"/>
              </a:rPr>
              <a:t>12</a:t>
            </a:fld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46" name="Google Shape;346;p54" descr="Rcinonnesioni_Texture_Coxxlor-03.png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8375" y="-266700"/>
            <a:ext cx="9144003" cy="815174"/>
          </a:xfrm>
          <a:prstGeom prst="rect">
            <a:avLst/>
          </a:prstGeom>
          <a:noFill/>
          <a:ln>
            <a:noFill/>
          </a:ln>
        </p:spPr>
      </p:pic>
      <p:sp>
        <p:nvSpPr>
          <p:cNvPr id="347" name="Google Shape;347;p54"/>
          <p:cNvSpPr txBox="1"/>
          <p:nvPr/>
        </p:nvSpPr>
        <p:spPr>
          <a:xfrm>
            <a:off x="200700" y="0"/>
            <a:ext cx="8943300" cy="43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>
              <a:buSzPts val="1800"/>
            </a:pPr>
            <a:r>
              <a:rPr lang="it-IT" sz="1800" b="1" dirty="0">
                <a:latin typeface="Dosis Medium"/>
                <a:ea typeface="Dosis Medium"/>
                <a:cs typeface="Dosis Medium"/>
                <a:sym typeface="Dosis Medium"/>
              </a:rPr>
              <a:t>Struttura e funzionamento di Internet</a:t>
            </a:r>
            <a:r>
              <a:rPr lang="it-IT" sz="1800" b="1" dirty="0">
                <a:latin typeface="Dosis"/>
                <a:ea typeface="Dosis Medium"/>
                <a:cs typeface="Dosis Medium"/>
                <a:sym typeface="Dosis"/>
              </a:rPr>
              <a:t> </a:t>
            </a:r>
            <a:r>
              <a:rPr lang="it-IT" sz="1800" dirty="0">
                <a:latin typeface="Dosis"/>
                <a:ea typeface="Dosis Medium"/>
                <a:cs typeface="Dosis Medium"/>
                <a:sym typeface="Dosis"/>
              </a:rPr>
              <a:t>- </a:t>
            </a:r>
            <a:r>
              <a:rPr lang="it-IT" sz="1800" dirty="0">
                <a:latin typeface="Dosis Medium"/>
                <a:ea typeface="Dosis Medium"/>
                <a:cs typeface="Dosis Medium"/>
                <a:sym typeface="Dosis Medium"/>
              </a:rPr>
              <a:t>Un’attività realizzata in classe con gli studenti</a:t>
            </a:r>
          </a:p>
        </p:txBody>
      </p:sp>
      <p:pic>
        <p:nvPicPr>
          <p:cNvPr id="10" name="Google Shape;200;p40">
            <a:extLst>
              <a:ext uri="{FF2B5EF4-FFF2-40B4-BE49-F238E27FC236}">
                <a16:creationId xmlns:a16="http://schemas.microsoft.com/office/drawing/2014/main" id="{85649C41-008A-8843-9C52-4E474AC33174}"/>
              </a:ext>
            </a:extLst>
          </p:cNvPr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34569" y="628493"/>
            <a:ext cx="6458114" cy="430343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791168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54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Dosis"/>
              <a:buNone/>
            </a:pPr>
            <a:fld id="{00000000-1234-1234-1234-123412341234}" type="slidenum">
              <a:rPr lang="it" sz="1400" b="0" i="0" u="none" strike="noStrike" cap="none">
                <a:solidFill>
                  <a:srgbClr val="000000"/>
                </a:solidFill>
                <a:latin typeface="Dosis"/>
                <a:ea typeface="Dosis"/>
                <a:cs typeface="Dosis"/>
                <a:sym typeface="Dosis"/>
              </a:rPr>
              <a:t>13</a:t>
            </a:fld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46" name="Google Shape;346;p54" descr="Rcinonnesioni_Texture_Coxxlor-03.png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8375" y="-266700"/>
            <a:ext cx="9144003" cy="815174"/>
          </a:xfrm>
          <a:prstGeom prst="rect">
            <a:avLst/>
          </a:prstGeom>
          <a:noFill/>
          <a:ln>
            <a:noFill/>
          </a:ln>
        </p:spPr>
      </p:pic>
      <p:sp>
        <p:nvSpPr>
          <p:cNvPr id="347" name="Google Shape;347;p54"/>
          <p:cNvSpPr txBox="1"/>
          <p:nvPr/>
        </p:nvSpPr>
        <p:spPr>
          <a:xfrm>
            <a:off x="200700" y="0"/>
            <a:ext cx="8943300" cy="43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>
              <a:buSzPts val="1800"/>
            </a:pPr>
            <a:r>
              <a:rPr lang="it-IT" sz="1800" b="1" dirty="0">
                <a:latin typeface="Dosis Medium"/>
                <a:ea typeface="Dosis Medium"/>
                <a:cs typeface="Dosis Medium"/>
                <a:sym typeface="Dosis Medium"/>
              </a:rPr>
              <a:t>Internet4kids</a:t>
            </a:r>
            <a:r>
              <a:rPr lang="it" sz="1800" dirty="0">
                <a:latin typeface="Dosis Medium"/>
                <a:ea typeface="Dosis Medium"/>
                <a:cs typeface="Dosis Medium"/>
                <a:sym typeface="Dosis Medium"/>
              </a:rPr>
              <a:t> - Attività laboratoriale sul funzionamento di Internet al Riconnessioni Festival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E77E4062-E470-364A-A62A-495365F95E8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6739" y="884633"/>
            <a:ext cx="2370935" cy="3554505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7141177A-9864-FE41-A278-E4B0FA248209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00663" y="884633"/>
            <a:ext cx="5328913" cy="3554505"/>
          </a:xfrm>
          <a:prstGeom prst="rect">
            <a:avLst/>
          </a:prstGeom>
        </p:spPr>
      </p:pic>
      <p:sp>
        <p:nvSpPr>
          <p:cNvPr id="4" name="Rettangolo 3">
            <a:extLst>
              <a:ext uri="{FF2B5EF4-FFF2-40B4-BE49-F238E27FC236}">
                <a16:creationId xmlns:a16="http://schemas.microsoft.com/office/drawing/2014/main" id="{8C18AF3C-079C-144E-B825-3592EB673445}"/>
              </a:ext>
            </a:extLst>
          </p:cNvPr>
          <p:cNvSpPr/>
          <p:nvPr/>
        </p:nvSpPr>
        <p:spPr>
          <a:xfrm>
            <a:off x="385359" y="4621408"/>
            <a:ext cx="431560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dirty="0">
                <a:latin typeface="Dosis" panose="02010503020202060003" pitchFamily="2" charset="77"/>
              </a:rPr>
              <a:t>Attività realizzata a cura di Consorzio </a:t>
            </a:r>
            <a:r>
              <a:rPr lang="it-IT" dirty="0" err="1">
                <a:latin typeface="Dosis" panose="02010503020202060003" pitchFamily="2" charset="77"/>
              </a:rPr>
              <a:t>Garr</a:t>
            </a:r>
            <a:r>
              <a:rPr lang="it-IT" dirty="0">
                <a:latin typeface="Dosis" panose="02010503020202060003" pitchFamily="2" charset="77"/>
              </a:rPr>
              <a:t> e Consorzio TOP-IX</a:t>
            </a:r>
          </a:p>
        </p:txBody>
      </p:sp>
    </p:spTree>
    <p:extLst>
      <p:ext uri="{BB962C8B-B14F-4D97-AF65-F5344CB8AC3E}">
        <p14:creationId xmlns:p14="http://schemas.microsoft.com/office/powerpoint/2010/main" val="26299000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54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Dosis"/>
              <a:buNone/>
            </a:pPr>
            <a:fld id="{00000000-1234-1234-1234-123412341234}" type="slidenum">
              <a:rPr lang="it" sz="1400" b="0" i="0" u="none" strike="noStrike" cap="none">
                <a:solidFill>
                  <a:srgbClr val="000000"/>
                </a:solidFill>
                <a:latin typeface="Dosis"/>
                <a:ea typeface="Dosis"/>
                <a:cs typeface="Dosis"/>
                <a:sym typeface="Dosis"/>
              </a:rPr>
              <a:t>14</a:t>
            </a:fld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46" name="Google Shape;346;p54" descr="Rcinonnesioni_Texture_Coxxlor-03.png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8375" y="-266700"/>
            <a:ext cx="9144003" cy="815174"/>
          </a:xfrm>
          <a:prstGeom prst="rect">
            <a:avLst/>
          </a:prstGeom>
          <a:noFill/>
          <a:ln>
            <a:noFill/>
          </a:ln>
        </p:spPr>
      </p:pic>
      <p:sp>
        <p:nvSpPr>
          <p:cNvPr id="347" name="Google Shape;347;p54"/>
          <p:cNvSpPr txBox="1"/>
          <p:nvPr/>
        </p:nvSpPr>
        <p:spPr>
          <a:xfrm>
            <a:off x="200700" y="0"/>
            <a:ext cx="8943300" cy="43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>
              <a:buSzPts val="1800"/>
            </a:pPr>
            <a:r>
              <a:rPr lang="it-IT" sz="1800" dirty="0">
                <a:latin typeface="Dosis Medium"/>
              </a:rPr>
              <a:t>Organizza un cineforum</a:t>
            </a:r>
            <a:endParaRPr sz="1800" dirty="0">
              <a:latin typeface="Dosis Medium"/>
            </a:endParaRP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ADA008E2-F417-5548-BBF0-A267529D93D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8745" y="828979"/>
            <a:ext cx="1701800" cy="2552700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38858B96-9F8E-4147-A753-A9389B594916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77894" y="828979"/>
            <a:ext cx="2611494" cy="1403678"/>
          </a:xfrm>
          <a:prstGeom prst="rect">
            <a:avLst/>
          </a:prstGeom>
        </p:spPr>
      </p:pic>
      <p:sp>
        <p:nvSpPr>
          <p:cNvPr id="12" name="Google Shape;347;p54">
            <a:extLst>
              <a:ext uri="{FF2B5EF4-FFF2-40B4-BE49-F238E27FC236}">
                <a16:creationId xmlns:a16="http://schemas.microsoft.com/office/drawing/2014/main" id="{FA69FE4A-4632-3C4E-AEEA-82E6270CECF9}"/>
              </a:ext>
            </a:extLst>
          </p:cNvPr>
          <p:cNvSpPr txBox="1"/>
          <p:nvPr/>
        </p:nvSpPr>
        <p:spPr>
          <a:xfrm>
            <a:off x="2588994" y="2223444"/>
            <a:ext cx="3138906" cy="43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>
              <a:buSzPts val="1800"/>
            </a:pPr>
            <a:r>
              <a:rPr lang="it-IT" dirty="0">
                <a:latin typeface="Dosis Medium"/>
              </a:rPr>
              <a:t>Black </a:t>
            </a:r>
            <a:r>
              <a:rPr lang="it-IT" dirty="0" err="1">
                <a:latin typeface="Dosis Medium"/>
              </a:rPr>
              <a:t>mirror</a:t>
            </a:r>
            <a:r>
              <a:rPr lang="it-IT" dirty="0">
                <a:latin typeface="Dosis Medium"/>
              </a:rPr>
              <a:t> – Caduta Libera</a:t>
            </a:r>
          </a:p>
          <a:p>
            <a:pPr lvl="0">
              <a:buSzPts val="1800"/>
            </a:pPr>
            <a:r>
              <a:rPr lang="it-IT" dirty="0">
                <a:latin typeface="Dosis Medium"/>
              </a:rPr>
              <a:t>(Social Ranking)</a:t>
            </a:r>
            <a:endParaRPr dirty="0">
              <a:latin typeface="Dosis Medium"/>
            </a:endParaRPr>
          </a:p>
        </p:txBody>
      </p:sp>
      <p:sp>
        <p:nvSpPr>
          <p:cNvPr id="13" name="Google Shape;347;p54">
            <a:extLst>
              <a:ext uri="{FF2B5EF4-FFF2-40B4-BE49-F238E27FC236}">
                <a16:creationId xmlns:a16="http://schemas.microsoft.com/office/drawing/2014/main" id="{981167BD-976F-FC4B-94D2-049D5ABA0D6D}"/>
              </a:ext>
            </a:extLst>
          </p:cNvPr>
          <p:cNvSpPr txBox="1"/>
          <p:nvPr/>
        </p:nvSpPr>
        <p:spPr>
          <a:xfrm>
            <a:off x="512545" y="3368979"/>
            <a:ext cx="1701800" cy="43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>
              <a:buSzPts val="1800"/>
            </a:pPr>
            <a:r>
              <a:rPr lang="it-IT" dirty="0">
                <a:latin typeface="Dosis Medium"/>
              </a:rPr>
              <a:t>The </a:t>
            </a:r>
            <a:r>
              <a:rPr lang="it-IT" dirty="0" err="1">
                <a:latin typeface="Dosis Medium"/>
              </a:rPr>
              <a:t>Imitation</a:t>
            </a:r>
            <a:r>
              <a:rPr lang="it-IT" dirty="0">
                <a:latin typeface="Dosis Medium"/>
              </a:rPr>
              <a:t> Game</a:t>
            </a:r>
          </a:p>
          <a:p>
            <a:pPr lvl="0">
              <a:buSzPts val="1800"/>
            </a:pPr>
            <a:r>
              <a:rPr lang="it-IT" dirty="0">
                <a:latin typeface="Dosis Medium"/>
              </a:rPr>
              <a:t>(Alan </a:t>
            </a:r>
            <a:r>
              <a:rPr lang="it-IT" dirty="0" err="1">
                <a:latin typeface="Dosis Medium"/>
              </a:rPr>
              <a:t>Turing</a:t>
            </a:r>
            <a:r>
              <a:rPr lang="it-IT" dirty="0">
                <a:latin typeface="Dosis Medium"/>
              </a:rPr>
              <a:t>)</a:t>
            </a:r>
            <a:endParaRPr dirty="0">
              <a:latin typeface="Dosis Medium"/>
            </a:endParaRP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BC1B51CE-EDF7-A348-968D-4E5C14F0C4C6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95884" y="803194"/>
            <a:ext cx="1876573" cy="2786105"/>
          </a:xfrm>
          <a:prstGeom prst="rect">
            <a:avLst/>
          </a:prstGeom>
        </p:spPr>
      </p:pic>
      <p:sp>
        <p:nvSpPr>
          <p:cNvPr id="16" name="Google Shape;347;p54">
            <a:extLst>
              <a:ext uri="{FF2B5EF4-FFF2-40B4-BE49-F238E27FC236}">
                <a16:creationId xmlns:a16="http://schemas.microsoft.com/office/drawing/2014/main" id="{EB640236-EA2B-0047-A018-87FC4F60FC67}"/>
              </a:ext>
            </a:extLst>
          </p:cNvPr>
          <p:cNvSpPr txBox="1"/>
          <p:nvPr/>
        </p:nvSpPr>
        <p:spPr>
          <a:xfrm>
            <a:off x="6519684" y="3624500"/>
            <a:ext cx="1876573" cy="43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>
              <a:buSzPts val="1800"/>
            </a:pPr>
            <a:r>
              <a:rPr lang="it-IT" dirty="0">
                <a:latin typeface="Dosis Medium"/>
              </a:rPr>
              <a:t>The Social Network</a:t>
            </a:r>
          </a:p>
          <a:p>
            <a:pPr lvl="0">
              <a:buSzPts val="1800"/>
            </a:pPr>
            <a:r>
              <a:rPr lang="it-IT" dirty="0">
                <a:latin typeface="Dosis Medium"/>
              </a:rPr>
              <a:t>(</a:t>
            </a:r>
            <a:r>
              <a:rPr lang="it-IT" dirty="0" err="1">
                <a:latin typeface="Dosis Medium"/>
              </a:rPr>
              <a:t>Facebook</a:t>
            </a:r>
            <a:r>
              <a:rPr lang="it-IT" dirty="0">
                <a:latin typeface="Dosis Medium"/>
              </a:rPr>
              <a:t>)</a:t>
            </a:r>
            <a:endParaRPr dirty="0">
              <a:latin typeface="Dosis Medium"/>
            </a:endParaRPr>
          </a:p>
        </p:txBody>
      </p:sp>
      <p:sp>
        <p:nvSpPr>
          <p:cNvPr id="18" name="Google Shape;347;p54">
            <a:extLst>
              <a:ext uri="{FF2B5EF4-FFF2-40B4-BE49-F238E27FC236}">
                <a16:creationId xmlns:a16="http://schemas.microsoft.com/office/drawing/2014/main" id="{2C271D44-EBD8-B240-99BE-03AB7E0D0B8E}"/>
              </a:ext>
            </a:extLst>
          </p:cNvPr>
          <p:cNvSpPr txBox="1"/>
          <p:nvPr/>
        </p:nvSpPr>
        <p:spPr>
          <a:xfrm>
            <a:off x="3426134" y="4470449"/>
            <a:ext cx="3138906" cy="43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>
              <a:buSzPts val="1800"/>
            </a:pPr>
            <a:r>
              <a:rPr lang="it-IT" dirty="0">
                <a:latin typeface="Dosis Medium"/>
              </a:rPr>
              <a:t>Black </a:t>
            </a:r>
            <a:r>
              <a:rPr lang="it-IT" dirty="0" err="1">
                <a:latin typeface="Dosis Medium"/>
              </a:rPr>
              <a:t>mirror</a:t>
            </a:r>
            <a:r>
              <a:rPr lang="it-IT" dirty="0">
                <a:latin typeface="Dosis Medium"/>
              </a:rPr>
              <a:t> – Ricordi pericolosi</a:t>
            </a:r>
          </a:p>
          <a:p>
            <a:pPr lvl="0">
              <a:buSzPts val="1800"/>
            </a:pPr>
            <a:r>
              <a:rPr lang="it-IT" dirty="0">
                <a:latin typeface="Dosis Medium"/>
              </a:rPr>
              <a:t>(Registrazione di ricordi di vita)</a:t>
            </a:r>
            <a:endParaRPr dirty="0">
              <a:latin typeface="Dosis Medium"/>
            </a:endParaRPr>
          </a:p>
        </p:txBody>
      </p:sp>
      <p:pic>
        <p:nvPicPr>
          <p:cNvPr id="14" name="Immagine 13">
            <a:extLst>
              <a:ext uri="{FF2B5EF4-FFF2-40B4-BE49-F238E27FC236}">
                <a16:creationId xmlns:a16="http://schemas.microsoft.com/office/drawing/2014/main" id="{C07F43F7-4CC2-1A4A-A681-73805A0D0FD0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8298" y="2993166"/>
            <a:ext cx="2698044" cy="151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051860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54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Dosis"/>
              <a:buNone/>
            </a:pPr>
            <a:fld id="{00000000-1234-1234-1234-123412341234}" type="slidenum">
              <a:rPr lang="it" sz="1400" b="0" i="0" u="none" strike="noStrike" cap="none">
                <a:solidFill>
                  <a:srgbClr val="000000"/>
                </a:solidFill>
                <a:latin typeface="Dosis"/>
                <a:ea typeface="Dosis"/>
                <a:cs typeface="Dosis"/>
                <a:sym typeface="Dosis"/>
              </a:rPr>
              <a:t>15</a:t>
            </a:fld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46" name="Google Shape;346;p54" descr="Rcinonnesioni_Texture_Coxxlor-03.png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8375" y="-266700"/>
            <a:ext cx="9144003" cy="815174"/>
          </a:xfrm>
          <a:prstGeom prst="rect">
            <a:avLst/>
          </a:prstGeom>
          <a:noFill/>
          <a:ln>
            <a:noFill/>
          </a:ln>
        </p:spPr>
      </p:pic>
      <p:sp>
        <p:nvSpPr>
          <p:cNvPr id="347" name="Google Shape;347;p54"/>
          <p:cNvSpPr txBox="1"/>
          <p:nvPr/>
        </p:nvSpPr>
        <p:spPr>
          <a:xfrm>
            <a:off x="200700" y="0"/>
            <a:ext cx="8943300" cy="43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>
              <a:buSzPts val="1800"/>
            </a:pPr>
            <a:r>
              <a:rPr lang="it-IT" sz="1800" dirty="0">
                <a:latin typeface="Dosis Medium"/>
              </a:rPr>
              <a:t>Organizza un cineforum</a:t>
            </a:r>
            <a:endParaRPr sz="1800" dirty="0">
              <a:latin typeface="Dosis Medium"/>
            </a:endParaRPr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15BD8195-F484-8E48-8827-AC3AF6F700A3}"/>
              </a:ext>
            </a:extLst>
          </p:cNvPr>
          <p:cNvSpPr/>
          <p:nvPr/>
        </p:nvSpPr>
        <p:spPr>
          <a:xfrm>
            <a:off x="6741014" y="3480732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base"/>
            <a:r>
              <a:rPr lang="it-IT" dirty="0" err="1">
                <a:latin typeface="Dosis" panose="02010503020202060003" pitchFamily="2" charset="77"/>
              </a:rPr>
              <a:t>Disconnect</a:t>
            </a:r>
            <a:endParaRPr lang="it-IT" dirty="0">
              <a:latin typeface="Dosis" panose="02010503020202060003" pitchFamily="2" charset="77"/>
            </a:endParaRPr>
          </a:p>
          <a:p>
            <a:pPr fontAlgn="base"/>
            <a:r>
              <a:rPr lang="it-IT" dirty="0">
                <a:latin typeface="Dosis" panose="02010503020202060003" pitchFamily="2" charset="77"/>
              </a:rPr>
              <a:t>(pericoli della rete)</a:t>
            </a:r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7320CC89-6074-454E-AD5B-E88EAF6C13F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6587" y="839944"/>
            <a:ext cx="1800000" cy="2699999"/>
          </a:xfrm>
          <a:prstGeom prst="rect">
            <a:avLst/>
          </a:prstGeom>
        </p:spPr>
      </p:pic>
      <p:sp>
        <p:nvSpPr>
          <p:cNvPr id="3" name="Rettangolo 2">
            <a:extLst>
              <a:ext uri="{FF2B5EF4-FFF2-40B4-BE49-F238E27FC236}">
                <a16:creationId xmlns:a16="http://schemas.microsoft.com/office/drawing/2014/main" id="{9A7D8417-BF7F-BF45-B011-F58750B7B1E2}"/>
              </a:ext>
            </a:extLst>
          </p:cNvPr>
          <p:cNvSpPr/>
          <p:nvPr/>
        </p:nvSpPr>
        <p:spPr>
          <a:xfrm>
            <a:off x="363887" y="3569803"/>
            <a:ext cx="17700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dirty="0">
                <a:latin typeface="Dosis" panose="02010503020202060003" pitchFamily="2" charset="77"/>
              </a:rPr>
              <a:t>Il diritto di contare</a:t>
            </a:r>
          </a:p>
          <a:p>
            <a:r>
              <a:rPr lang="it-IT" dirty="0">
                <a:latin typeface="Dosis" panose="02010503020202060003" pitchFamily="2" charset="77"/>
              </a:rPr>
              <a:t>(avvento del computer)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E00BDFE7-E7BA-B940-A5A4-6452D4E0E21E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78160" y="774153"/>
            <a:ext cx="1800000" cy="2597143"/>
          </a:xfrm>
          <a:prstGeom prst="rect">
            <a:avLst/>
          </a:prstGeom>
        </p:spPr>
      </p:pic>
      <p:sp>
        <p:nvSpPr>
          <p:cNvPr id="6" name="Rettangolo 5">
            <a:extLst>
              <a:ext uri="{FF2B5EF4-FFF2-40B4-BE49-F238E27FC236}">
                <a16:creationId xmlns:a16="http://schemas.microsoft.com/office/drawing/2014/main" id="{FE37B91D-B894-CF44-8935-2285347394FD}"/>
              </a:ext>
            </a:extLst>
          </p:cNvPr>
          <p:cNvSpPr/>
          <p:nvPr/>
        </p:nvSpPr>
        <p:spPr>
          <a:xfrm>
            <a:off x="2452760" y="3381386"/>
            <a:ext cx="112883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it-IT" dirty="0" err="1">
                <a:latin typeface="Dosis" panose="02010503020202060003" pitchFamily="2" charset="77"/>
              </a:rPr>
              <a:t>Revolution</a:t>
            </a:r>
            <a:r>
              <a:rPr lang="it-IT" dirty="0">
                <a:latin typeface="Dosis" panose="02010503020202060003" pitchFamily="2" charset="77"/>
              </a:rPr>
              <a:t> OS</a:t>
            </a:r>
          </a:p>
          <a:p>
            <a:pPr fontAlgn="base"/>
            <a:r>
              <a:rPr lang="it-IT" dirty="0">
                <a:latin typeface="Dosis" panose="02010503020202060003" pitchFamily="2" charset="77"/>
              </a:rPr>
              <a:t>(Linux)</a:t>
            </a: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58E754BA-E0E9-FF49-A93B-600E5EB83BC5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9733" y="815174"/>
            <a:ext cx="1800000" cy="2487273"/>
          </a:xfrm>
          <a:prstGeom prst="rect">
            <a:avLst/>
          </a:prstGeom>
        </p:spPr>
      </p:pic>
      <p:sp>
        <p:nvSpPr>
          <p:cNvPr id="11" name="Rettangolo 10">
            <a:extLst>
              <a:ext uri="{FF2B5EF4-FFF2-40B4-BE49-F238E27FC236}">
                <a16:creationId xmlns:a16="http://schemas.microsoft.com/office/drawing/2014/main" id="{1BF824D4-58BA-384E-BD0B-2B9E32C26B63}"/>
              </a:ext>
            </a:extLst>
          </p:cNvPr>
          <p:cNvSpPr/>
          <p:nvPr/>
        </p:nvSpPr>
        <p:spPr>
          <a:xfrm>
            <a:off x="4514978" y="3390729"/>
            <a:ext cx="12218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it-IT" dirty="0">
                <a:latin typeface="Dosis" panose="02010503020202060003" pitchFamily="2" charset="77"/>
              </a:rPr>
              <a:t>The Matrix</a:t>
            </a:r>
          </a:p>
          <a:p>
            <a:pPr fontAlgn="base"/>
            <a:r>
              <a:rPr lang="it-IT" dirty="0">
                <a:latin typeface="Dosis" panose="02010503020202060003" pitchFamily="2" charset="77"/>
              </a:rPr>
              <a:t>(realtà virtuale)</a:t>
            </a:r>
          </a:p>
        </p:txBody>
      </p:sp>
      <p:pic>
        <p:nvPicPr>
          <p:cNvPr id="14" name="Immagine 13">
            <a:extLst>
              <a:ext uri="{FF2B5EF4-FFF2-40B4-BE49-F238E27FC236}">
                <a16:creationId xmlns:a16="http://schemas.microsoft.com/office/drawing/2014/main" id="{806BB1F0-9298-2640-950F-5E3768AF8549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25757" y="826928"/>
            <a:ext cx="1800000" cy="2584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325123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54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Dosis"/>
              <a:buNone/>
            </a:pPr>
            <a:fld id="{00000000-1234-1234-1234-123412341234}" type="slidenum">
              <a:rPr lang="it" sz="1400" b="0" i="0" u="none" strike="noStrike" cap="none">
                <a:solidFill>
                  <a:srgbClr val="000000"/>
                </a:solidFill>
                <a:latin typeface="Dosis"/>
                <a:ea typeface="Dosis"/>
                <a:cs typeface="Dosis"/>
                <a:sym typeface="Dosis"/>
              </a:rPr>
              <a:t>16</a:t>
            </a:fld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46" name="Google Shape;346;p54" descr="Rcinonnesioni_Texture_Coxxlor-03.png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8375" y="-266700"/>
            <a:ext cx="9144003" cy="815174"/>
          </a:xfrm>
          <a:prstGeom prst="rect">
            <a:avLst/>
          </a:prstGeom>
          <a:noFill/>
          <a:ln>
            <a:noFill/>
          </a:ln>
        </p:spPr>
      </p:pic>
      <p:sp>
        <p:nvSpPr>
          <p:cNvPr id="347" name="Google Shape;347;p54"/>
          <p:cNvSpPr txBox="1"/>
          <p:nvPr/>
        </p:nvSpPr>
        <p:spPr>
          <a:xfrm>
            <a:off x="200700" y="0"/>
            <a:ext cx="8943300" cy="43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>
              <a:buSzPts val="1800"/>
            </a:pPr>
            <a:r>
              <a:rPr lang="it-IT" sz="1800" dirty="0">
                <a:latin typeface="Dosis Medium"/>
              </a:rPr>
              <a:t>Organizza un cineforum</a:t>
            </a:r>
            <a:endParaRPr sz="1800" dirty="0">
              <a:latin typeface="Dosis Medium"/>
            </a:endParaRPr>
          </a:p>
        </p:txBody>
      </p:sp>
      <p:sp>
        <p:nvSpPr>
          <p:cNvPr id="3" name="Rettangolo 2">
            <a:extLst>
              <a:ext uri="{FF2B5EF4-FFF2-40B4-BE49-F238E27FC236}">
                <a16:creationId xmlns:a16="http://schemas.microsoft.com/office/drawing/2014/main" id="{9A7D8417-BF7F-BF45-B011-F58750B7B1E2}"/>
              </a:ext>
            </a:extLst>
          </p:cNvPr>
          <p:cNvSpPr/>
          <p:nvPr/>
        </p:nvSpPr>
        <p:spPr>
          <a:xfrm>
            <a:off x="291016" y="3286928"/>
            <a:ext cx="17347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dirty="0">
                <a:latin typeface="Dosis" panose="02010503020202060003" pitchFamily="2" charset="77"/>
              </a:rPr>
              <a:t>AI</a:t>
            </a:r>
          </a:p>
          <a:p>
            <a:r>
              <a:rPr lang="it-IT" dirty="0">
                <a:latin typeface="Dosis" panose="02010503020202060003" pitchFamily="2" charset="77"/>
              </a:rPr>
              <a:t>(Intelligenza Artificiale)</a:t>
            </a:r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FE37B91D-B894-CF44-8935-2285347394FD}"/>
              </a:ext>
            </a:extLst>
          </p:cNvPr>
          <p:cNvSpPr/>
          <p:nvPr/>
        </p:nvSpPr>
        <p:spPr>
          <a:xfrm>
            <a:off x="2415659" y="3531361"/>
            <a:ext cx="94929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it-IT" dirty="0" err="1">
                <a:latin typeface="Dosis" panose="02010503020202060003" pitchFamily="2" charset="77"/>
              </a:rPr>
              <a:t>Termiantor</a:t>
            </a:r>
            <a:endParaRPr lang="it-IT" dirty="0">
              <a:latin typeface="Dosis" panose="02010503020202060003" pitchFamily="2" charset="77"/>
            </a:endParaRPr>
          </a:p>
        </p:txBody>
      </p:sp>
      <p:sp>
        <p:nvSpPr>
          <p:cNvPr id="11" name="Rettangolo 10">
            <a:extLst>
              <a:ext uri="{FF2B5EF4-FFF2-40B4-BE49-F238E27FC236}">
                <a16:creationId xmlns:a16="http://schemas.microsoft.com/office/drawing/2014/main" id="{1BF824D4-58BA-384E-BD0B-2B9E32C26B63}"/>
              </a:ext>
            </a:extLst>
          </p:cNvPr>
          <p:cNvSpPr/>
          <p:nvPr/>
        </p:nvSpPr>
        <p:spPr>
          <a:xfrm>
            <a:off x="4529864" y="3531361"/>
            <a:ext cx="118333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it-IT" dirty="0" err="1">
                <a:latin typeface="Dosis" panose="02010503020202060003" pitchFamily="2" charset="77"/>
              </a:rPr>
              <a:t>Balade</a:t>
            </a:r>
            <a:r>
              <a:rPr lang="it-IT" dirty="0">
                <a:latin typeface="Dosis" panose="02010503020202060003" pitchFamily="2" charset="77"/>
              </a:rPr>
              <a:t> </a:t>
            </a:r>
            <a:r>
              <a:rPr lang="it-IT" dirty="0" err="1">
                <a:latin typeface="Dosis" panose="02010503020202060003" pitchFamily="2" charset="77"/>
              </a:rPr>
              <a:t>Runner</a:t>
            </a:r>
            <a:endParaRPr lang="it-IT" dirty="0">
              <a:latin typeface="Dosis" panose="02010503020202060003" pitchFamily="2" charset="77"/>
            </a:endParaRPr>
          </a:p>
        </p:txBody>
      </p:sp>
      <p:sp>
        <p:nvSpPr>
          <p:cNvPr id="13" name="Rettangolo 12">
            <a:extLst>
              <a:ext uri="{FF2B5EF4-FFF2-40B4-BE49-F238E27FC236}">
                <a16:creationId xmlns:a16="http://schemas.microsoft.com/office/drawing/2014/main" id="{4CFD2250-4F11-DB40-914D-A70EA364A2CB}"/>
              </a:ext>
            </a:extLst>
          </p:cNvPr>
          <p:cNvSpPr/>
          <p:nvPr/>
        </p:nvSpPr>
        <p:spPr>
          <a:xfrm>
            <a:off x="6735157" y="3329550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base"/>
            <a:r>
              <a:rPr lang="it-IT" dirty="0">
                <a:latin typeface="Dosis" panose="02010503020202060003" pitchFamily="2" charset="77"/>
              </a:rPr>
              <a:t>Io Robot</a:t>
            </a:r>
          </a:p>
        </p:txBody>
      </p:sp>
      <p:pic>
        <p:nvPicPr>
          <p:cNvPr id="20" name="Immagine 19">
            <a:extLst>
              <a:ext uri="{FF2B5EF4-FFF2-40B4-BE49-F238E27FC236}">
                <a16:creationId xmlns:a16="http://schemas.microsoft.com/office/drawing/2014/main" id="{FAF4FD43-EA03-E149-B35A-D27A93EFFF9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6587" y="839944"/>
            <a:ext cx="1800000" cy="2382995"/>
          </a:xfrm>
          <a:prstGeom prst="rect">
            <a:avLst/>
          </a:prstGeom>
        </p:spPr>
      </p:pic>
      <p:pic>
        <p:nvPicPr>
          <p:cNvPr id="21" name="Immagine 20">
            <a:extLst>
              <a:ext uri="{FF2B5EF4-FFF2-40B4-BE49-F238E27FC236}">
                <a16:creationId xmlns:a16="http://schemas.microsoft.com/office/drawing/2014/main" id="{E78BFAAC-1D51-1E44-BCE4-82395A0E7B1C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0585" y="826928"/>
            <a:ext cx="1800000" cy="2665714"/>
          </a:xfrm>
          <a:prstGeom prst="rect">
            <a:avLst/>
          </a:prstGeom>
        </p:spPr>
      </p:pic>
      <p:pic>
        <p:nvPicPr>
          <p:cNvPr id="22" name="Immagine 21">
            <a:extLst>
              <a:ext uri="{FF2B5EF4-FFF2-40B4-BE49-F238E27FC236}">
                <a16:creationId xmlns:a16="http://schemas.microsoft.com/office/drawing/2014/main" id="{2ED4506B-1174-044F-AA95-FABA8DDEF6E0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98783" y="806033"/>
            <a:ext cx="1800000" cy="2674699"/>
          </a:xfrm>
          <a:prstGeom prst="rect">
            <a:avLst/>
          </a:prstGeom>
        </p:spPr>
      </p:pic>
      <p:pic>
        <p:nvPicPr>
          <p:cNvPr id="23" name="Immagine 22">
            <a:extLst>
              <a:ext uri="{FF2B5EF4-FFF2-40B4-BE49-F238E27FC236}">
                <a16:creationId xmlns:a16="http://schemas.microsoft.com/office/drawing/2014/main" id="{456A3774-8F11-3A4B-BA09-E2D1A61F5D73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25757" y="826928"/>
            <a:ext cx="1800000" cy="24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14267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54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Dosis"/>
              <a:buNone/>
            </a:pPr>
            <a:fld id="{00000000-1234-1234-1234-123412341234}" type="slidenum">
              <a:rPr lang="it" sz="1400" b="0" i="0" u="none" strike="noStrike" cap="none">
                <a:solidFill>
                  <a:srgbClr val="000000"/>
                </a:solidFill>
                <a:latin typeface="Dosis"/>
                <a:ea typeface="Dosis"/>
                <a:cs typeface="Dosis"/>
                <a:sym typeface="Dosis"/>
              </a:rPr>
              <a:t>17</a:t>
            </a:fld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46" name="Google Shape;346;p54" descr="Rcinonnesioni_Texture_Coxxlor-03.png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8375" y="-266700"/>
            <a:ext cx="9144003" cy="815174"/>
          </a:xfrm>
          <a:prstGeom prst="rect">
            <a:avLst/>
          </a:prstGeom>
          <a:noFill/>
          <a:ln>
            <a:noFill/>
          </a:ln>
        </p:spPr>
      </p:pic>
      <p:sp>
        <p:nvSpPr>
          <p:cNvPr id="347" name="Google Shape;347;p54"/>
          <p:cNvSpPr txBox="1"/>
          <p:nvPr/>
        </p:nvSpPr>
        <p:spPr>
          <a:xfrm>
            <a:off x="200700" y="0"/>
            <a:ext cx="8943300" cy="43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>
              <a:buSzPts val="1800"/>
            </a:pPr>
            <a:r>
              <a:rPr lang="it-IT" sz="1800" dirty="0">
                <a:latin typeface="Dosis Medium"/>
              </a:rPr>
              <a:t>Organizza un cineforum</a:t>
            </a:r>
            <a:endParaRPr sz="1800" dirty="0">
              <a:latin typeface="Dosis Medium"/>
            </a:endParaRPr>
          </a:p>
        </p:txBody>
      </p:sp>
      <p:sp>
        <p:nvSpPr>
          <p:cNvPr id="3" name="Rettangolo 2">
            <a:extLst>
              <a:ext uri="{FF2B5EF4-FFF2-40B4-BE49-F238E27FC236}">
                <a16:creationId xmlns:a16="http://schemas.microsoft.com/office/drawing/2014/main" id="{9A7D8417-BF7F-BF45-B011-F58750B7B1E2}"/>
              </a:ext>
            </a:extLst>
          </p:cNvPr>
          <p:cNvSpPr/>
          <p:nvPr/>
        </p:nvSpPr>
        <p:spPr>
          <a:xfrm>
            <a:off x="300188" y="3361100"/>
            <a:ext cx="17347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dirty="0" err="1">
                <a:latin typeface="Dosis" panose="02010503020202060003" pitchFamily="2" charset="77"/>
              </a:rPr>
              <a:t>Automata</a:t>
            </a:r>
            <a:endParaRPr lang="it-IT" dirty="0">
              <a:latin typeface="Dosis" panose="02010503020202060003" pitchFamily="2" charset="77"/>
            </a:endParaRPr>
          </a:p>
          <a:p>
            <a:r>
              <a:rPr lang="it-IT" dirty="0">
                <a:latin typeface="Dosis" panose="02010503020202060003" pitchFamily="2" charset="77"/>
              </a:rPr>
              <a:t>(Intelligenza Artificiale)</a:t>
            </a:r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FE37B91D-B894-CF44-8935-2285347394FD}"/>
              </a:ext>
            </a:extLst>
          </p:cNvPr>
          <p:cNvSpPr/>
          <p:nvPr/>
        </p:nvSpPr>
        <p:spPr>
          <a:xfrm>
            <a:off x="2461284" y="3421942"/>
            <a:ext cx="17363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it-IT" dirty="0">
                <a:latin typeface="Dosis" panose="02010503020202060003" pitchFamily="2" charset="77"/>
              </a:rPr>
              <a:t>Lei</a:t>
            </a:r>
          </a:p>
          <a:p>
            <a:pPr fontAlgn="base"/>
            <a:r>
              <a:rPr lang="it-IT" dirty="0">
                <a:latin typeface="Dosis" panose="02010503020202060003" pitchFamily="2" charset="77"/>
              </a:rPr>
              <a:t>(Intelligenza Artificiale)</a:t>
            </a:r>
          </a:p>
        </p:txBody>
      </p:sp>
      <p:sp>
        <p:nvSpPr>
          <p:cNvPr id="11" name="Rettangolo 10">
            <a:extLst>
              <a:ext uri="{FF2B5EF4-FFF2-40B4-BE49-F238E27FC236}">
                <a16:creationId xmlns:a16="http://schemas.microsoft.com/office/drawing/2014/main" id="{1BF824D4-58BA-384E-BD0B-2B9E32C26B63}"/>
              </a:ext>
            </a:extLst>
          </p:cNvPr>
          <p:cNvSpPr/>
          <p:nvPr/>
        </p:nvSpPr>
        <p:spPr>
          <a:xfrm>
            <a:off x="4517139" y="3405613"/>
            <a:ext cx="107593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it-IT" dirty="0">
                <a:latin typeface="Dosis" panose="02010503020202060003" pitchFamily="2" charset="77"/>
              </a:rPr>
              <a:t>Strange </a:t>
            </a:r>
            <a:r>
              <a:rPr lang="it-IT" dirty="0" err="1">
                <a:latin typeface="Dosis" panose="02010503020202060003" pitchFamily="2" charset="77"/>
              </a:rPr>
              <a:t>Days</a:t>
            </a:r>
            <a:endParaRPr lang="it-IT" dirty="0">
              <a:latin typeface="Dosis" panose="02010503020202060003" pitchFamily="2" charset="77"/>
            </a:endParaRPr>
          </a:p>
        </p:txBody>
      </p:sp>
      <p:pic>
        <p:nvPicPr>
          <p:cNvPr id="18" name="Immagine 17">
            <a:extLst>
              <a:ext uri="{FF2B5EF4-FFF2-40B4-BE49-F238E27FC236}">
                <a16:creationId xmlns:a16="http://schemas.microsoft.com/office/drawing/2014/main" id="{160D80C7-5AB6-354B-94AE-106196254D8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0585" y="839944"/>
            <a:ext cx="1800000" cy="2571429"/>
          </a:xfrm>
          <a:prstGeom prst="rect">
            <a:avLst/>
          </a:prstGeom>
        </p:spPr>
      </p:pic>
      <p:pic>
        <p:nvPicPr>
          <p:cNvPr id="19" name="Immagine 18">
            <a:extLst>
              <a:ext uri="{FF2B5EF4-FFF2-40B4-BE49-F238E27FC236}">
                <a16:creationId xmlns:a16="http://schemas.microsoft.com/office/drawing/2014/main" id="{8F11D654-544A-6D41-A500-AAE59AE43A8E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98783" y="826928"/>
            <a:ext cx="1800000" cy="2537143"/>
          </a:xfrm>
          <a:prstGeom prst="rect">
            <a:avLst/>
          </a:prstGeom>
        </p:spPr>
      </p:pic>
      <p:pic>
        <p:nvPicPr>
          <p:cNvPr id="20" name="Immagine 19">
            <a:extLst>
              <a:ext uri="{FF2B5EF4-FFF2-40B4-BE49-F238E27FC236}">
                <a16:creationId xmlns:a16="http://schemas.microsoft.com/office/drawing/2014/main" id="{7846D909-C4EC-D54A-AFD7-2AD025BF3DE7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6587" y="832239"/>
            <a:ext cx="1800000" cy="2519999"/>
          </a:xfrm>
          <a:prstGeom prst="rect">
            <a:avLst/>
          </a:prstGeom>
        </p:spPr>
      </p:pic>
      <p:sp>
        <p:nvSpPr>
          <p:cNvPr id="22" name="Rettangolo 21">
            <a:extLst>
              <a:ext uri="{FF2B5EF4-FFF2-40B4-BE49-F238E27FC236}">
                <a16:creationId xmlns:a16="http://schemas.microsoft.com/office/drawing/2014/main" id="{925698B6-3EBE-714C-94F0-42165A45D8D0}"/>
              </a:ext>
            </a:extLst>
          </p:cNvPr>
          <p:cNvSpPr/>
          <p:nvPr/>
        </p:nvSpPr>
        <p:spPr>
          <a:xfrm>
            <a:off x="6718237" y="3543172"/>
            <a:ext cx="96853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it-IT" dirty="0">
                <a:latin typeface="Dosis" panose="02010503020202060003" pitchFamily="2" charset="77"/>
              </a:rPr>
              <a:t>Ex machina</a:t>
            </a:r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49DF2ADE-0160-7543-8238-42B8E3866D8B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0840" y="829242"/>
            <a:ext cx="1800000" cy="2667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35185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54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Dosis"/>
              <a:buNone/>
            </a:pPr>
            <a:fld id="{00000000-1234-1234-1234-123412341234}" type="slidenum">
              <a:rPr lang="it" sz="1400" b="0" i="0" u="none" strike="noStrike" cap="none">
                <a:solidFill>
                  <a:srgbClr val="000000"/>
                </a:solidFill>
                <a:latin typeface="Dosis"/>
                <a:ea typeface="Dosis"/>
                <a:cs typeface="Dosis"/>
                <a:sym typeface="Dosis"/>
              </a:rPr>
              <a:t>18</a:t>
            </a:fld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46" name="Google Shape;346;p54" descr="Rcinonnesioni_Texture_Coxxlor-03.png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8375" y="-266700"/>
            <a:ext cx="9144003" cy="815174"/>
          </a:xfrm>
          <a:prstGeom prst="rect">
            <a:avLst/>
          </a:prstGeom>
          <a:noFill/>
          <a:ln>
            <a:noFill/>
          </a:ln>
        </p:spPr>
      </p:pic>
      <p:sp>
        <p:nvSpPr>
          <p:cNvPr id="347" name="Google Shape;347;p54"/>
          <p:cNvSpPr txBox="1"/>
          <p:nvPr/>
        </p:nvSpPr>
        <p:spPr>
          <a:xfrm>
            <a:off x="200700" y="0"/>
            <a:ext cx="8943300" cy="43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>
              <a:buSzPts val="1800"/>
            </a:pPr>
            <a:r>
              <a:rPr lang="it-IT" sz="1800" dirty="0">
                <a:latin typeface="Dosis Medium"/>
              </a:rPr>
              <a:t>Organizza un cineforum</a:t>
            </a:r>
            <a:endParaRPr sz="1800" dirty="0">
              <a:latin typeface="Dosis Medium"/>
            </a:endParaRPr>
          </a:p>
        </p:txBody>
      </p:sp>
      <p:sp>
        <p:nvSpPr>
          <p:cNvPr id="3" name="Rettangolo 2">
            <a:extLst>
              <a:ext uri="{FF2B5EF4-FFF2-40B4-BE49-F238E27FC236}">
                <a16:creationId xmlns:a16="http://schemas.microsoft.com/office/drawing/2014/main" id="{9A7D8417-BF7F-BF45-B011-F58750B7B1E2}"/>
              </a:ext>
            </a:extLst>
          </p:cNvPr>
          <p:cNvSpPr/>
          <p:nvPr/>
        </p:nvSpPr>
        <p:spPr>
          <a:xfrm>
            <a:off x="300188" y="3375169"/>
            <a:ext cx="136447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dirty="0">
                <a:latin typeface="Dosis" panose="02010503020202060003" pitchFamily="2" charset="77"/>
              </a:rPr>
              <a:t>Ready Player </a:t>
            </a:r>
            <a:r>
              <a:rPr lang="it-IT" dirty="0" err="1">
                <a:latin typeface="Dosis" panose="02010503020202060003" pitchFamily="2" charset="77"/>
              </a:rPr>
              <a:t>One</a:t>
            </a:r>
            <a:endParaRPr lang="it-IT" dirty="0">
              <a:latin typeface="Dosis" panose="02010503020202060003" pitchFamily="2" charset="77"/>
            </a:endParaRPr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FE37B91D-B894-CF44-8935-2285347394FD}"/>
              </a:ext>
            </a:extLst>
          </p:cNvPr>
          <p:cNvSpPr/>
          <p:nvPr/>
        </p:nvSpPr>
        <p:spPr>
          <a:xfrm>
            <a:off x="2461284" y="3464146"/>
            <a:ext cx="101341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it-IT" dirty="0">
                <a:latin typeface="Dosis" panose="02010503020202060003" pitchFamily="2" charset="77"/>
              </a:rPr>
              <a:t>Tron </a:t>
            </a:r>
            <a:r>
              <a:rPr lang="it-IT" dirty="0" err="1">
                <a:latin typeface="Dosis" panose="02010503020202060003" pitchFamily="2" charset="77"/>
              </a:rPr>
              <a:t>Legacy</a:t>
            </a:r>
            <a:endParaRPr lang="it-IT" dirty="0">
              <a:latin typeface="Dosis" panose="02010503020202060003" pitchFamily="2" charset="77"/>
            </a:endParaRPr>
          </a:p>
        </p:txBody>
      </p:sp>
      <p:sp>
        <p:nvSpPr>
          <p:cNvPr id="11" name="Rettangolo 10">
            <a:extLst>
              <a:ext uri="{FF2B5EF4-FFF2-40B4-BE49-F238E27FC236}">
                <a16:creationId xmlns:a16="http://schemas.microsoft.com/office/drawing/2014/main" id="{1BF824D4-58BA-384E-BD0B-2B9E32C26B63}"/>
              </a:ext>
            </a:extLst>
          </p:cNvPr>
          <p:cNvSpPr/>
          <p:nvPr/>
        </p:nvSpPr>
        <p:spPr>
          <a:xfrm>
            <a:off x="6761482" y="3478056"/>
            <a:ext cx="625492" cy="3385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it-IT" dirty="0" err="1">
                <a:latin typeface="Dosis" panose="02010503020202060003" pitchFamily="2" charset="77"/>
              </a:rPr>
              <a:t>Wall</a:t>
            </a:r>
            <a:r>
              <a:rPr lang="it-IT" dirty="0">
                <a:latin typeface="Dosis" panose="02010503020202060003" pitchFamily="2" charset="77"/>
              </a:rPr>
              <a:t>-e</a:t>
            </a:r>
          </a:p>
        </p:txBody>
      </p:sp>
      <p:pic>
        <p:nvPicPr>
          <p:cNvPr id="16" name="Immagine 15">
            <a:extLst>
              <a:ext uri="{FF2B5EF4-FFF2-40B4-BE49-F238E27FC236}">
                <a16:creationId xmlns:a16="http://schemas.microsoft.com/office/drawing/2014/main" id="{DFA8B60A-3E0E-6441-9F31-DCE94DFC6F66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6082" y="815174"/>
            <a:ext cx="1800000" cy="2534646"/>
          </a:xfrm>
          <a:prstGeom prst="rect">
            <a:avLst/>
          </a:prstGeom>
        </p:spPr>
      </p:pic>
      <p:pic>
        <p:nvPicPr>
          <p:cNvPr id="17" name="Immagine 16">
            <a:extLst>
              <a:ext uri="{FF2B5EF4-FFF2-40B4-BE49-F238E27FC236}">
                <a16:creationId xmlns:a16="http://schemas.microsoft.com/office/drawing/2014/main" id="{EA29D958-BC98-5A4F-ACFA-1B89838057CF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0033" y="827465"/>
            <a:ext cx="1800000" cy="2579104"/>
          </a:xfrm>
          <a:prstGeom prst="rect">
            <a:avLst/>
          </a:prstGeom>
        </p:spPr>
      </p:pic>
      <p:pic>
        <p:nvPicPr>
          <p:cNvPr id="24" name="Immagine 23">
            <a:extLst>
              <a:ext uri="{FF2B5EF4-FFF2-40B4-BE49-F238E27FC236}">
                <a16:creationId xmlns:a16="http://schemas.microsoft.com/office/drawing/2014/main" id="{27B0DCA1-33FB-A34D-957E-D54D970417AD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98783" y="826928"/>
            <a:ext cx="1800000" cy="2718367"/>
          </a:xfrm>
          <a:prstGeom prst="rect">
            <a:avLst/>
          </a:prstGeom>
        </p:spPr>
      </p:pic>
      <p:pic>
        <p:nvPicPr>
          <p:cNvPr id="25" name="Immagine 24">
            <a:extLst>
              <a:ext uri="{FF2B5EF4-FFF2-40B4-BE49-F238E27FC236}">
                <a16:creationId xmlns:a16="http://schemas.microsoft.com/office/drawing/2014/main" id="{A7BBD711-CB7F-D14B-8F44-8ABD6C00D451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0840" y="815174"/>
            <a:ext cx="1800000" cy="2579528"/>
          </a:xfrm>
          <a:prstGeom prst="rect">
            <a:avLst/>
          </a:prstGeom>
        </p:spPr>
      </p:pic>
      <p:sp>
        <p:nvSpPr>
          <p:cNvPr id="26" name="Rettangolo 25">
            <a:extLst>
              <a:ext uri="{FF2B5EF4-FFF2-40B4-BE49-F238E27FC236}">
                <a16:creationId xmlns:a16="http://schemas.microsoft.com/office/drawing/2014/main" id="{7436BA84-15C7-CD40-8C9A-F04B3E81A470}"/>
              </a:ext>
            </a:extLst>
          </p:cNvPr>
          <p:cNvSpPr/>
          <p:nvPr/>
        </p:nvSpPr>
        <p:spPr>
          <a:xfrm>
            <a:off x="4532220" y="3647570"/>
            <a:ext cx="88678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it-IT" dirty="0">
                <a:latin typeface="Dosis" panose="02010503020202060003" pitchFamily="2" charset="77"/>
              </a:rPr>
              <a:t>Big Hero 6</a:t>
            </a:r>
          </a:p>
        </p:txBody>
      </p:sp>
    </p:spTree>
    <p:extLst>
      <p:ext uri="{BB962C8B-B14F-4D97-AF65-F5344CB8AC3E}">
        <p14:creationId xmlns:p14="http://schemas.microsoft.com/office/powerpoint/2010/main" val="102837407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54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Dosis"/>
              <a:buNone/>
            </a:pPr>
            <a:fld id="{00000000-1234-1234-1234-123412341234}" type="slidenum">
              <a:rPr lang="it" sz="1400" b="0" i="0" u="none" strike="noStrike" cap="none">
                <a:solidFill>
                  <a:srgbClr val="000000"/>
                </a:solidFill>
                <a:latin typeface="Dosis"/>
                <a:ea typeface="Dosis"/>
                <a:cs typeface="Dosis"/>
                <a:sym typeface="Dosis"/>
              </a:rPr>
              <a:t>19</a:t>
            </a:fld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46" name="Google Shape;346;p54" descr="Rcinonnesioni_Texture_Coxxlor-03.png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8375" y="-266700"/>
            <a:ext cx="9144003" cy="815174"/>
          </a:xfrm>
          <a:prstGeom prst="rect">
            <a:avLst/>
          </a:prstGeom>
          <a:noFill/>
          <a:ln>
            <a:noFill/>
          </a:ln>
        </p:spPr>
      </p:pic>
      <p:sp>
        <p:nvSpPr>
          <p:cNvPr id="347" name="Google Shape;347;p54"/>
          <p:cNvSpPr txBox="1"/>
          <p:nvPr/>
        </p:nvSpPr>
        <p:spPr>
          <a:xfrm>
            <a:off x="200700" y="0"/>
            <a:ext cx="8943300" cy="43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>
              <a:buSzPts val="1800"/>
            </a:pPr>
            <a:r>
              <a:rPr lang="it-IT" sz="1800" dirty="0">
                <a:latin typeface="Dosis Medium"/>
              </a:rPr>
              <a:t>Organizza un cineforum</a:t>
            </a:r>
            <a:endParaRPr sz="1800" dirty="0">
              <a:latin typeface="Dosis Medium"/>
            </a:endParaRPr>
          </a:p>
        </p:txBody>
      </p:sp>
      <p:sp>
        <p:nvSpPr>
          <p:cNvPr id="17" name="Google Shape;347;p54">
            <a:extLst>
              <a:ext uri="{FF2B5EF4-FFF2-40B4-BE49-F238E27FC236}">
                <a16:creationId xmlns:a16="http://schemas.microsoft.com/office/drawing/2014/main" id="{AB393C0E-C62D-8F45-A7D0-E711405F1E00}"/>
              </a:ext>
            </a:extLst>
          </p:cNvPr>
          <p:cNvSpPr txBox="1"/>
          <p:nvPr/>
        </p:nvSpPr>
        <p:spPr>
          <a:xfrm>
            <a:off x="863135" y="1503990"/>
            <a:ext cx="6976437" cy="12634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>
              <a:buSzPts val="1800"/>
            </a:pPr>
            <a:r>
              <a:rPr lang="it-IT" sz="3600" dirty="0">
                <a:solidFill>
                  <a:srgbClr val="FF5A5C"/>
                </a:solidFill>
                <a:latin typeface="Dosis Medium"/>
              </a:rPr>
              <a:t>Oppure un</a:t>
            </a:r>
          </a:p>
          <a:p>
            <a:pPr lvl="0">
              <a:buSzPts val="1800"/>
            </a:pPr>
            <a:r>
              <a:rPr lang="it-IT" sz="3600" dirty="0">
                <a:solidFill>
                  <a:srgbClr val="FF5A5C"/>
                </a:solidFill>
                <a:latin typeface="Dosis Medium"/>
              </a:rPr>
              <a:t>Circolo dei Lettori…</a:t>
            </a:r>
            <a:endParaRPr sz="3600" dirty="0">
              <a:solidFill>
                <a:srgbClr val="FF5A5C"/>
              </a:solidFill>
              <a:latin typeface="Dosis Medium"/>
            </a:endParaRPr>
          </a:p>
        </p:txBody>
      </p:sp>
      <p:pic>
        <p:nvPicPr>
          <p:cNvPr id="15" name="Immagine 14">
            <a:extLst>
              <a:ext uri="{FF2B5EF4-FFF2-40B4-BE49-F238E27FC236}">
                <a16:creationId xmlns:a16="http://schemas.microsoft.com/office/drawing/2014/main" id="{C453FFBD-BCC5-E746-BF5A-18183BDB7E20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94515" y="1503990"/>
            <a:ext cx="3137170" cy="3212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4191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4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it"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2</a:t>
            </a:fld>
            <a:endParaRPr sz="10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53" name="Google Shape;253;p45" descr="riconnessioni-loghi-logotipo-colori.png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1675" y="4608563"/>
            <a:ext cx="1371601" cy="414263"/>
          </a:xfrm>
          <a:prstGeom prst="rect">
            <a:avLst/>
          </a:prstGeom>
          <a:noFill/>
          <a:ln>
            <a:noFill/>
          </a:ln>
        </p:spPr>
      </p:pic>
      <p:sp>
        <p:nvSpPr>
          <p:cNvPr id="254" name="Google Shape;254;p45"/>
          <p:cNvSpPr txBox="1"/>
          <p:nvPr/>
        </p:nvSpPr>
        <p:spPr>
          <a:xfrm>
            <a:off x="1822375" y="1876475"/>
            <a:ext cx="5486400" cy="11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it" sz="4000" b="0" i="0" u="none" strike="noStrike" cap="none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TITOLO SEZIONE</a:t>
            </a:r>
            <a:endParaRPr sz="4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5" name="Google Shape;255;p45"/>
          <p:cNvSpPr txBox="1">
            <a:spLocks noGrp="1"/>
          </p:cNvSpPr>
          <p:nvPr>
            <p:ph type="ctrTitle" idx="4294967295"/>
          </p:nvPr>
        </p:nvSpPr>
        <p:spPr>
          <a:xfrm>
            <a:off x="2097275" y="1757450"/>
            <a:ext cx="4953000" cy="100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it" sz="2800" b="0" i="0" u="none" strike="noStrike" cap="none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PRESENTAZIONE</a:t>
            </a:r>
            <a:endParaRPr sz="2800" b="0" i="0" u="none" strike="noStrike" cap="none">
              <a:solidFill>
                <a:schemeClr val="dk1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sp>
        <p:nvSpPr>
          <p:cNvPr id="256" name="Google Shape;256;p45"/>
          <p:cNvSpPr/>
          <p:nvPr/>
        </p:nvSpPr>
        <p:spPr>
          <a:xfrm>
            <a:off x="1836275" y="766950"/>
            <a:ext cx="5472600" cy="4122000"/>
          </a:xfrm>
          <a:prstGeom prst="rect">
            <a:avLst/>
          </a:prstGeom>
          <a:solidFill>
            <a:srgbClr val="FFFFFF"/>
          </a:solidFill>
          <a:ln w="28575" cap="flat" cmpd="sng">
            <a:solidFill>
              <a:srgbClr val="FF565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2400" b="0" i="0" u="none" strike="noStrike" cap="none">
              <a:solidFill>
                <a:schemeClr val="dk1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pic>
        <p:nvPicPr>
          <p:cNvPr id="257" name="Google Shape;257;p45" descr="segmento cerchio box.png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76200" y="4804926"/>
            <a:ext cx="115200" cy="11018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8" name="Google Shape;258;p45" descr="segmento cerchio box.png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44200" y="4804926"/>
            <a:ext cx="115200" cy="110189"/>
          </a:xfrm>
          <a:prstGeom prst="rect">
            <a:avLst/>
          </a:prstGeom>
          <a:noFill/>
          <a:ln>
            <a:noFill/>
          </a:ln>
        </p:spPr>
      </p:pic>
      <p:sp>
        <p:nvSpPr>
          <p:cNvPr id="259" name="Google Shape;259;p45"/>
          <p:cNvSpPr txBox="1"/>
          <p:nvPr/>
        </p:nvSpPr>
        <p:spPr>
          <a:xfrm>
            <a:off x="1830575" y="680225"/>
            <a:ext cx="5486400" cy="412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endParaRPr sz="600" b="0" i="0" u="none" strike="noStrike" cap="none">
              <a:solidFill>
                <a:srgbClr val="000000"/>
              </a:solidFill>
              <a:latin typeface="Dosis"/>
              <a:ea typeface="Dosis"/>
              <a:cs typeface="Dosis"/>
              <a:sym typeface="Dosi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it" sz="2400" b="0" i="0" u="none" strike="noStrike" cap="none">
                <a:solidFill>
                  <a:srgbClr val="000000"/>
                </a:solidFill>
                <a:latin typeface="Dosis"/>
                <a:ea typeface="Dosis"/>
                <a:cs typeface="Dosis"/>
                <a:sym typeface="Dosis"/>
              </a:rPr>
              <a:t>Per ogni </a:t>
            </a:r>
            <a:r>
              <a:rPr lang="it" sz="2400" b="1" i="0" u="none" strike="noStrike" cap="none">
                <a:solidFill>
                  <a:srgbClr val="FF5659"/>
                </a:solidFill>
                <a:latin typeface="Dosis"/>
                <a:ea typeface="Dosis"/>
                <a:cs typeface="Dosis"/>
                <a:sym typeface="Dosis"/>
              </a:rPr>
              <a:t>plesso scolastico </a:t>
            </a:r>
            <a:r>
              <a:rPr lang="it" sz="2400" b="1" i="0" u="none" strike="noStrike" cap="none">
                <a:solidFill>
                  <a:srgbClr val="000000"/>
                </a:solidFill>
                <a:latin typeface="Dosis"/>
                <a:ea typeface="Dosis"/>
                <a:cs typeface="Dosis"/>
                <a:sym typeface="Dosis"/>
              </a:rPr>
              <a:t>Riconnessioni</a:t>
            </a:r>
            <a:r>
              <a:rPr lang="it" sz="2400" b="0" i="0" u="none" strike="noStrike" cap="none">
                <a:solidFill>
                  <a:srgbClr val="000000"/>
                </a:solidFill>
                <a:latin typeface="Dosis"/>
                <a:ea typeface="Dosis"/>
                <a:cs typeface="Dosis"/>
                <a:sym typeface="Dosis"/>
              </a:rPr>
              <a:t> forma</a:t>
            </a:r>
            <a:r>
              <a:rPr lang="it" sz="2400" b="1" i="0" u="none" strike="noStrike" cap="none">
                <a:solidFill>
                  <a:srgbClr val="000000"/>
                </a:solidFill>
                <a:latin typeface="Dosis"/>
                <a:ea typeface="Dosis"/>
                <a:cs typeface="Dosis"/>
                <a:sym typeface="Dosis"/>
              </a:rPr>
              <a:t> </a:t>
            </a:r>
            <a:r>
              <a:rPr lang="it" sz="2400" b="1" i="0" u="none" strike="noStrike" cap="none">
                <a:solidFill>
                  <a:srgbClr val="FF5659"/>
                </a:solidFill>
                <a:latin typeface="Dosis"/>
                <a:ea typeface="Dosis"/>
                <a:cs typeface="Dosis"/>
                <a:sym typeface="Dosis"/>
              </a:rPr>
              <a:t>5</a:t>
            </a:r>
            <a:r>
              <a:rPr lang="it" sz="2400" b="1" i="0" u="none" strike="noStrike" cap="none">
                <a:solidFill>
                  <a:srgbClr val="000000"/>
                </a:solidFill>
                <a:latin typeface="Dosis"/>
                <a:ea typeface="Dosis"/>
                <a:cs typeface="Dosis"/>
                <a:sym typeface="Dosis"/>
              </a:rPr>
              <a:t> </a:t>
            </a:r>
            <a:r>
              <a:rPr lang="it" sz="2400" b="0" i="0" u="none" strike="noStrike" cap="none">
                <a:solidFill>
                  <a:srgbClr val="000000"/>
                </a:solidFill>
                <a:latin typeface="Dosis"/>
                <a:ea typeface="Dosis"/>
                <a:cs typeface="Dosis"/>
                <a:sym typeface="Dosis"/>
              </a:rPr>
              <a:t>insegnanti, uno per ciascun ciclo laboratoriale. Laboratori non frequentati sono recuperati nel ciclo successivo.</a:t>
            </a:r>
            <a:endParaRPr sz="2400" b="0" i="0" u="none" strike="noStrike" cap="none">
              <a:solidFill>
                <a:srgbClr val="000000"/>
              </a:solidFill>
              <a:latin typeface="Dosis"/>
              <a:ea typeface="Dosis"/>
              <a:cs typeface="Dosis"/>
              <a:sym typeface="Dosi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rgbClr val="000000"/>
              </a:solidFill>
              <a:latin typeface="Dosis"/>
              <a:ea typeface="Dosis"/>
              <a:cs typeface="Dosis"/>
              <a:sym typeface="Dosi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it" sz="2400" b="0" i="0" u="none" strike="noStrike" cap="none">
                <a:solidFill>
                  <a:srgbClr val="000000"/>
                </a:solidFill>
                <a:latin typeface="Dosis"/>
                <a:ea typeface="Dosis"/>
                <a:cs typeface="Dosis"/>
                <a:sym typeface="Dosis"/>
              </a:rPr>
              <a:t>Concluso il laboratorio questi insegnanti formano i propri colleghi.</a:t>
            </a:r>
            <a:endParaRPr sz="2400" b="0" i="0" u="none" strike="noStrike" cap="none">
              <a:solidFill>
                <a:srgbClr val="000000"/>
              </a:solidFill>
              <a:latin typeface="Dosis"/>
              <a:ea typeface="Dosis"/>
              <a:cs typeface="Dosis"/>
              <a:sym typeface="Dosi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rgbClr val="000000"/>
              </a:solidFill>
              <a:latin typeface="Dosis"/>
              <a:ea typeface="Dosis"/>
              <a:cs typeface="Dosis"/>
              <a:sym typeface="Dosi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it" sz="2400" b="0" i="0" u="none" strike="noStrike" cap="none">
                <a:solidFill>
                  <a:srgbClr val="000000"/>
                </a:solidFill>
                <a:latin typeface="Dosis"/>
                <a:ea typeface="Dosis"/>
                <a:cs typeface="Dosis"/>
                <a:sym typeface="Dosis"/>
              </a:rPr>
              <a:t>In tre anni </a:t>
            </a:r>
            <a:r>
              <a:rPr lang="it" sz="2400" b="1" i="0" u="none" strike="noStrike" cap="none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Riconnessioni</a:t>
            </a:r>
            <a:r>
              <a:rPr lang="it" sz="2400" b="0" i="0" u="none" strike="noStrike" cap="none">
                <a:solidFill>
                  <a:srgbClr val="000000"/>
                </a:solidFill>
                <a:latin typeface="Dosis"/>
                <a:ea typeface="Dosis"/>
                <a:cs typeface="Dosis"/>
                <a:sym typeface="Dosis"/>
              </a:rPr>
              <a:t> forma, direttamente e indirettamente, almeno il </a:t>
            </a:r>
            <a:r>
              <a:rPr lang="it" sz="2400" b="1" i="0" u="none" strike="noStrike" cap="none">
                <a:solidFill>
                  <a:srgbClr val="FF5659"/>
                </a:solidFill>
                <a:latin typeface="Dosis"/>
                <a:ea typeface="Dosis"/>
                <a:cs typeface="Dosis"/>
                <a:sym typeface="Dosis"/>
              </a:rPr>
              <a:t>60%</a:t>
            </a:r>
            <a:r>
              <a:rPr lang="it" sz="2400" b="0" i="0" u="none" strike="noStrike" cap="none">
                <a:solidFill>
                  <a:srgbClr val="000000"/>
                </a:solidFill>
                <a:latin typeface="Dosis"/>
                <a:ea typeface="Dosis"/>
                <a:cs typeface="Dosis"/>
                <a:sym typeface="Dosis"/>
              </a:rPr>
              <a:t> del collegio docenti di ciascuna </a:t>
            </a:r>
            <a:r>
              <a:rPr lang="it" sz="2400" b="1" i="0" u="none" strike="noStrike" cap="none">
                <a:solidFill>
                  <a:srgbClr val="FF5659"/>
                </a:solidFill>
                <a:latin typeface="Dosis"/>
                <a:ea typeface="Dosis"/>
                <a:cs typeface="Dosis"/>
                <a:sym typeface="Dosis"/>
              </a:rPr>
              <a:t>scuola</a:t>
            </a:r>
            <a:r>
              <a:rPr lang="it" sz="2400" b="0" i="0" u="none" strike="noStrike" cap="none">
                <a:solidFill>
                  <a:srgbClr val="000000"/>
                </a:solidFill>
                <a:latin typeface="Dosis"/>
                <a:ea typeface="Dosis"/>
                <a:cs typeface="Dosis"/>
                <a:sym typeface="Dosis"/>
              </a:rPr>
              <a:t>.</a:t>
            </a:r>
            <a:endParaRPr sz="2400" b="0" i="0" u="none" strike="noStrike" cap="none">
              <a:solidFill>
                <a:srgbClr val="000000"/>
              </a:solidFill>
              <a:latin typeface="Dosis"/>
              <a:ea typeface="Dosis"/>
              <a:cs typeface="Dosis"/>
              <a:sym typeface="Dosi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endParaRPr sz="3000" b="1" i="0" u="none" strike="noStrike" cap="none">
              <a:solidFill>
                <a:srgbClr val="FF5659"/>
              </a:solidFill>
              <a:latin typeface="Dosis"/>
              <a:ea typeface="Dosis"/>
              <a:cs typeface="Dosis"/>
              <a:sym typeface="Dosi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2200" b="0" i="0" u="none" strike="noStrike" cap="none">
              <a:solidFill>
                <a:srgbClr val="000000"/>
              </a:solidFill>
              <a:latin typeface="Dosis"/>
              <a:ea typeface="Dosis"/>
              <a:cs typeface="Dosis"/>
              <a:sym typeface="Dosi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br>
              <a:rPr lang="it" sz="2300" b="1" i="0" u="none" strike="noStrike" cap="none">
                <a:solidFill>
                  <a:srgbClr val="000000"/>
                </a:solidFill>
                <a:latin typeface="Dosis"/>
                <a:ea typeface="Dosis"/>
                <a:cs typeface="Dosis"/>
                <a:sym typeface="Dosis"/>
              </a:rPr>
            </a:br>
            <a:br>
              <a:rPr lang="it" sz="2300" b="1" i="0" u="none" strike="noStrike" cap="none">
                <a:solidFill>
                  <a:srgbClr val="000000"/>
                </a:solidFill>
                <a:latin typeface="Dosis"/>
                <a:ea typeface="Dosis"/>
                <a:cs typeface="Dosis"/>
                <a:sym typeface="Dosis"/>
              </a:rPr>
            </a:br>
            <a:endParaRPr sz="2300" b="0" i="0" u="none" strike="noStrike" cap="none">
              <a:solidFill>
                <a:srgbClr val="000000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pic>
        <p:nvPicPr>
          <p:cNvPr id="260" name="Google Shape;260;p45" descr="segmento cerchio box.png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76200" y="680214"/>
            <a:ext cx="115200" cy="11018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1" name="Google Shape;261;p45" descr="segmento cerchio box.png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44200" y="680214"/>
            <a:ext cx="115200" cy="11018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54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Dosis"/>
              <a:buNone/>
            </a:pPr>
            <a:fld id="{00000000-1234-1234-1234-123412341234}" type="slidenum">
              <a:rPr lang="it" sz="1400" b="0" i="0" u="none" strike="noStrike" cap="none">
                <a:solidFill>
                  <a:srgbClr val="000000"/>
                </a:solidFill>
                <a:latin typeface="Dosis"/>
                <a:ea typeface="Dosis"/>
                <a:cs typeface="Dosis"/>
                <a:sym typeface="Dosis"/>
              </a:rPr>
              <a:t>20</a:t>
            </a:fld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46" name="Google Shape;346;p54" descr="Rcinonnesioni_Texture_Coxxlor-03.png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8375" y="-266700"/>
            <a:ext cx="9144003" cy="815174"/>
          </a:xfrm>
          <a:prstGeom prst="rect">
            <a:avLst/>
          </a:prstGeom>
          <a:noFill/>
          <a:ln>
            <a:noFill/>
          </a:ln>
        </p:spPr>
      </p:pic>
      <p:sp>
        <p:nvSpPr>
          <p:cNvPr id="347" name="Google Shape;347;p54"/>
          <p:cNvSpPr txBox="1"/>
          <p:nvPr/>
        </p:nvSpPr>
        <p:spPr>
          <a:xfrm>
            <a:off x="200700" y="0"/>
            <a:ext cx="8943300" cy="43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>
              <a:buSzPts val="1800"/>
            </a:pPr>
            <a:r>
              <a:rPr lang="it-IT" sz="1800" b="1" dirty="0">
                <a:latin typeface="Dosis Medium"/>
                <a:ea typeface="Dosis Medium"/>
                <a:cs typeface="Dosis Medium"/>
                <a:sym typeface="Dosis Medium"/>
              </a:rPr>
              <a:t>Il telefono analogico</a:t>
            </a:r>
            <a:r>
              <a:rPr lang="it-IT" sz="1800" dirty="0">
                <a:latin typeface="Dosis Medium"/>
                <a:ea typeface="Dosis Medium"/>
                <a:cs typeface="Dosis Medium"/>
                <a:sym typeface="Dosis Medium"/>
              </a:rPr>
              <a:t> – La tecnologia di una volta vista dai ragazzi</a:t>
            </a:r>
            <a:endParaRPr sz="140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id="{5CA4DD80-00A5-BA4C-98F9-F64FAE3A0FEF}"/>
              </a:ext>
            </a:extLst>
          </p:cNvPr>
          <p:cNvSpPr/>
          <p:nvPr/>
        </p:nvSpPr>
        <p:spPr>
          <a:xfrm>
            <a:off x="3331558" y="4552239"/>
            <a:ext cx="239681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it-IT" dirty="0">
                <a:latin typeface="Dosis" panose="02010503020202060003" pitchFamily="2" charset="77"/>
                <a:hlinkClick r:id="rId4"/>
              </a:rPr>
              <a:t>https://youtu.be/89CdyX4PUpE</a:t>
            </a:r>
            <a:endParaRPr lang="it-IT" dirty="0">
              <a:latin typeface="Dosis" panose="02010503020202060003" pitchFamily="2" charset="77"/>
            </a:endParaRPr>
          </a:p>
        </p:txBody>
      </p:sp>
      <p:pic>
        <p:nvPicPr>
          <p:cNvPr id="12" name="Immagine 11">
            <a:hlinkClick r:id="rId4"/>
            <a:extLst>
              <a:ext uri="{FF2B5EF4-FFF2-40B4-BE49-F238E27FC236}">
                <a16:creationId xmlns:a16="http://schemas.microsoft.com/office/drawing/2014/main" id="{829FC7F6-EE76-C64A-BF61-952160290810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06404" y="734135"/>
            <a:ext cx="6711942" cy="3760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39577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54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Dosis"/>
              <a:buNone/>
            </a:pPr>
            <a:fld id="{00000000-1234-1234-1234-123412341234}" type="slidenum">
              <a:rPr lang="it" sz="1400" b="0" i="0" u="none" strike="noStrike" cap="none">
                <a:solidFill>
                  <a:srgbClr val="000000"/>
                </a:solidFill>
                <a:latin typeface="Dosis"/>
                <a:ea typeface="Dosis"/>
                <a:cs typeface="Dosis"/>
                <a:sym typeface="Dosis"/>
              </a:rPr>
              <a:t>21</a:t>
            </a:fld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46" name="Google Shape;346;p54" descr="Rcinonnesioni_Texture_Coxxlor-03.png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8375" y="-266700"/>
            <a:ext cx="9144003" cy="815174"/>
          </a:xfrm>
          <a:prstGeom prst="rect">
            <a:avLst/>
          </a:prstGeom>
          <a:noFill/>
          <a:ln>
            <a:noFill/>
          </a:ln>
        </p:spPr>
      </p:pic>
      <p:sp>
        <p:nvSpPr>
          <p:cNvPr id="347" name="Google Shape;347;p54"/>
          <p:cNvSpPr txBox="1"/>
          <p:nvPr/>
        </p:nvSpPr>
        <p:spPr>
          <a:xfrm>
            <a:off x="200700" y="0"/>
            <a:ext cx="8943300" cy="43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>
              <a:buSzPts val="1800"/>
            </a:pPr>
            <a:r>
              <a:rPr lang="it-IT" sz="1800" b="1" dirty="0">
                <a:latin typeface="Dosis Medium"/>
                <a:ea typeface="Dosis Medium"/>
                <a:cs typeface="Dosis Medium"/>
                <a:sym typeface="Dosis Medium"/>
              </a:rPr>
              <a:t>Spot Belga</a:t>
            </a:r>
            <a:r>
              <a:rPr lang="it" sz="1800" dirty="0">
                <a:latin typeface="Dosis Medium"/>
                <a:ea typeface="Dosis Medium"/>
                <a:cs typeface="Dosis Medium"/>
                <a:sym typeface="Dosis Medium"/>
              </a:rPr>
              <a:t> – Lettura della mente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id="{5CA4DD80-00A5-BA4C-98F9-F64FAE3A0FEF}"/>
              </a:ext>
            </a:extLst>
          </p:cNvPr>
          <p:cNvSpPr/>
          <p:nvPr/>
        </p:nvSpPr>
        <p:spPr>
          <a:xfrm>
            <a:off x="3418921" y="4552239"/>
            <a:ext cx="228940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it-IT" dirty="0">
                <a:latin typeface="Dosis" panose="02010503020202060003" pitchFamily="2" charset="77"/>
                <a:hlinkClick r:id="rId4" tooltip="Condividi link"/>
              </a:rPr>
              <a:t>https://youtu.be/qYnmfBiomlo</a:t>
            </a:r>
            <a:endParaRPr lang="it-IT" dirty="0">
              <a:latin typeface="Dosis" panose="02010503020202060003" pitchFamily="2" charset="77"/>
            </a:endParaRPr>
          </a:p>
        </p:txBody>
      </p:sp>
      <p:pic>
        <p:nvPicPr>
          <p:cNvPr id="6" name="Immagine 5">
            <a:hlinkClick r:id="rId4"/>
            <a:extLst>
              <a:ext uri="{FF2B5EF4-FFF2-40B4-BE49-F238E27FC236}">
                <a16:creationId xmlns:a16="http://schemas.microsoft.com/office/drawing/2014/main" id="{53279C15-B3AF-CD4C-B100-25D9FA045FA0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06403" y="734135"/>
            <a:ext cx="6714446" cy="3760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47469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54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Dosis"/>
              <a:buNone/>
            </a:pPr>
            <a:fld id="{00000000-1234-1234-1234-123412341234}" type="slidenum">
              <a:rPr lang="it" sz="1400" b="0" i="0" u="none" strike="noStrike" cap="none">
                <a:solidFill>
                  <a:srgbClr val="000000"/>
                </a:solidFill>
                <a:latin typeface="Dosis"/>
                <a:ea typeface="Dosis"/>
                <a:cs typeface="Dosis"/>
                <a:sym typeface="Dosis"/>
              </a:rPr>
              <a:t>22</a:t>
            </a:fld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46" name="Google Shape;346;p54" descr="Rcinonnesioni_Texture_Coxxlor-03.png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8375" y="-266700"/>
            <a:ext cx="9144003" cy="815174"/>
          </a:xfrm>
          <a:prstGeom prst="rect">
            <a:avLst/>
          </a:prstGeom>
          <a:noFill/>
          <a:ln>
            <a:noFill/>
          </a:ln>
        </p:spPr>
      </p:pic>
      <p:sp>
        <p:nvSpPr>
          <p:cNvPr id="347" name="Google Shape;347;p54"/>
          <p:cNvSpPr txBox="1"/>
          <p:nvPr/>
        </p:nvSpPr>
        <p:spPr>
          <a:xfrm>
            <a:off x="200700" y="0"/>
            <a:ext cx="8943300" cy="43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>
              <a:buSzPts val="1800"/>
            </a:pPr>
            <a:r>
              <a:rPr lang="it-IT" sz="1800" b="1" dirty="0">
                <a:latin typeface="Dosis Medium"/>
                <a:ea typeface="Dosis Medium"/>
                <a:cs typeface="Dosis Medium"/>
                <a:sym typeface="Dosis Medium"/>
              </a:rPr>
              <a:t>Internazionale </a:t>
            </a:r>
            <a:r>
              <a:rPr lang="it" sz="1800" dirty="0">
                <a:latin typeface="Dosis Medium"/>
                <a:ea typeface="Dosis Medium"/>
                <a:cs typeface="Dosis Medium"/>
                <a:sym typeface="Dosis Medium"/>
              </a:rPr>
              <a:t>– Come la C</a:t>
            </a:r>
            <a:r>
              <a:rPr lang="it-IT" sz="1800" dirty="0">
                <a:latin typeface="Dosis Medium"/>
                <a:ea typeface="Dosis Medium"/>
                <a:cs typeface="Dosis Medium"/>
                <a:sym typeface="Dosis Medium"/>
              </a:rPr>
              <a:t>i</a:t>
            </a:r>
            <a:r>
              <a:rPr lang="it" sz="1800" dirty="0">
                <a:latin typeface="Dosis Medium"/>
                <a:ea typeface="Dosis Medium"/>
                <a:cs typeface="Dosis Medium"/>
                <a:sym typeface="Dosis Medium"/>
              </a:rPr>
              <a:t>na sta cambiando internet (one day of WeChat)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id="{5CA4DD80-00A5-BA4C-98F9-F64FAE3A0FEF}"/>
              </a:ext>
            </a:extLst>
          </p:cNvPr>
          <p:cNvSpPr/>
          <p:nvPr/>
        </p:nvSpPr>
        <p:spPr>
          <a:xfrm>
            <a:off x="1636382" y="4552239"/>
            <a:ext cx="585448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it-IT" dirty="0">
                <a:latin typeface="Dosis" panose="02010503020202060003" pitchFamily="2" charset="77"/>
                <a:hlinkClick r:id="rId4"/>
              </a:rPr>
              <a:t>https://www.internazionale.it/video/2016/08/23/cina-wechat-app-internet</a:t>
            </a:r>
            <a:r>
              <a:rPr lang="it-IT" dirty="0">
                <a:latin typeface="Dosis" panose="02010503020202060003" pitchFamily="2" charset="77"/>
              </a:rPr>
              <a:t>	</a:t>
            </a:r>
          </a:p>
        </p:txBody>
      </p:sp>
      <p:pic>
        <p:nvPicPr>
          <p:cNvPr id="8" name="Immagine 7">
            <a:hlinkClick r:id="rId4"/>
            <a:extLst>
              <a:ext uri="{FF2B5EF4-FFF2-40B4-BE49-F238E27FC236}">
                <a16:creationId xmlns:a16="http://schemas.microsoft.com/office/drawing/2014/main" id="{7A2ABCAE-E8EE-954B-BD3C-9D29746F9D01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23694" y="734135"/>
            <a:ext cx="6719917" cy="3760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264903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54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Dosis"/>
              <a:buNone/>
            </a:pPr>
            <a:fld id="{00000000-1234-1234-1234-123412341234}" type="slidenum">
              <a:rPr lang="it" sz="1400" b="0" i="0" u="none" strike="noStrike" cap="none">
                <a:solidFill>
                  <a:srgbClr val="000000"/>
                </a:solidFill>
                <a:latin typeface="Dosis"/>
                <a:ea typeface="Dosis"/>
                <a:cs typeface="Dosis"/>
                <a:sym typeface="Dosis"/>
              </a:rPr>
              <a:t>23</a:t>
            </a:fld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46" name="Google Shape;346;p54" descr="Rcinonnesioni_Texture_Coxxlor-03.png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8375" y="-266700"/>
            <a:ext cx="9144003" cy="815174"/>
          </a:xfrm>
          <a:prstGeom prst="rect">
            <a:avLst/>
          </a:prstGeom>
          <a:noFill/>
          <a:ln>
            <a:noFill/>
          </a:ln>
        </p:spPr>
      </p:pic>
      <p:sp>
        <p:nvSpPr>
          <p:cNvPr id="347" name="Google Shape;347;p54"/>
          <p:cNvSpPr txBox="1"/>
          <p:nvPr/>
        </p:nvSpPr>
        <p:spPr>
          <a:xfrm>
            <a:off x="200700" y="0"/>
            <a:ext cx="8943300" cy="43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>
              <a:buSzPts val="1800"/>
            </a:pPr>
            <a:r>
              <a:rPr lang="it-IT" sz="1800" b="1" dirty="0">
                <a:latin typeface="Dosis Medium"/>
                <a:ea typeface="Dosis Medium"/>
                <a:cs typeface="Dosis Medium"/>
                <a:sym typeface="Dosis Medium"/>
              </a:rPr>
              <a:t>I diritti del nativo digitale </a:t>
            </a:r>
            <a:r>
              <a:rPr lang="it" sz="1800" dirty="0">
                <a:latin typeface="Dosis Medium"/>
                <a:ea typeface="Dosis Medium"/>
                <a:cs typeface="Dosis Medium"/>
                <a:sym typeface="Dosis Medium"/>
              </a:rPr>
              <a:t>– </a:t>
            </a:r>
            <a:r>
              <a:rPr lang="it-IT" sz="1800" dirty="0">
                <a:latin typeface="Dosis Medium"/>
                <a:ea typeface="Dosis Medium"/>
                <a:cs typeface="Dosis Medium"/>
                <a:sym typeface="Dosis Medium"/>
              </a:rPr>
              <a:t>Narrati dai bambini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id="{5CA4DD80-00A5-BA4C-98F9-F64FAE3A0FEF}"/>
              </a:ext>
            </a:extLst>
          </p:cNvPr>
          <p:cNvSpPr/>
          <p:nvPr/>
        </p:nvSpPr>
        <p:spPr>
          <a:xfrm>
            <a:off x="3321138" y="4552239"/>
            <a:ext cx="248497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it-IT" dirty="0">
                <a:latin typeface="Dosis" panose="02010503020202060003" pitchFamily="2" charset="77"/>
                <a:hlinkClick r:id="rId4"/>
              </a:rPr>
              <a:t>https://youtu.be/YWg-d8WPXk0</a:t>
            </a:r>
            <a:endParaRPr lang="it-IT" dirty="0">
              <a:latin typeface="Dosis" panose="02010503020202060003" pitchFamily="2" charset="77"/>
            </a:endParaRPr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101EA830-2BAD-224D-B7A4-CE709C6BCE56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688" y="639557"/>
            <a:ext cx="6210623" cy="3864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295175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54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Dosis"/>
              <a:buNone/>
            </a:pPr>
            <a:fld id="{00000000-1234-1234-1234-123412341234}" type="slidenum">
              <a:rPr lang="it" sz="1400" b="0" i="0" u="none" strike="noStrike" cap="none">
                <a:solidFill>
                  <a:srgbClr val="000000"/>
                </a:solidFill>
                <a:latin typeface="Dosis"/>
                <a:ea typeface="Dosis"/>
                <a:cs typeface="Dosis"/>
                <a:sym typeface="Dosis"/>
              </a:rPr>
              <a:t>24</a:t>
            </a:fld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46" name="Google Shape;346;p54" descr="Rcinonnesioni_Texture_Coxxlor-03.png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8375" y="-266700"/>
            <a:ext cx="9144003" cy="815174"/>
          </a:xfrm>
          <a:prstGeom prst="rect">
            <a:avLst/>
          </a:prstGeom>
          <a:noFill/>
          <a:ln>
            <a:noFill/>
          </a:ln>
        </p:spPr>
      </p:pic>
      <p:sp>
        <p:nvSpPr>
          <p:cNvPr id="347" name="Google Shape;347;p54"/>
          <p:cNvSpPr txBox="1"/>
          <p:nvPr/>
        </p:nvSpPr>
        <p:spPr>
          <a:xfrm>
            <a:off x="200700" y="0"/>
            <a:ext cx="8943300" cy="43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>
              <a:buSzPts val="1800"/>
            </a:pPr>
            <a:r>
              <a:rPr lang="it-IT" sz="1800" b="1" dirty="0">
                <a:latin typeface="Dosis Medium"/>
                <a:ea typeface="Dosis Medium"/>
                <a:cs typeface="Dosis Medium"/>
                <a:sym typeface="Dosis Medium"/>
              </a:rPr>
              <a:t>Generazioni Connesse</a:t>
            </a:r>
            <a:r>
              <a:rPr lang="it" sz="1800" dirty="0">
                <a:latin typeface="Dosis Medium"/>
                <a:ea typeface="Dosis Medium"/>
                <a:cs typeface="Dosis Medium"/>
                <a:sym typeface="Dosis Medium"/>
              </a:rPr>
              <a:t> – I #SUPERER</a:t>
            </a:r>
            <a:r>
              <a:rPr lang="it" sz="1800" dirty="0">
                <a:solidFill>
                  <a:srgbClr val="FF5659"/>
                </a:solidFill>
                <a:latin typeface="Dosis Medium"/>
                <a:ea typeface="Dosis Medium"/>
                <a:cs typeface="Dosis Medium"/>
                <a:sym typeface="Dosis Medium"/>
              </a:rPr>
              <a:t>R</a:t>
            </a:r>
            <a:r>
              <a:rPr lang="it" sz="1800" dirty="0">
                <a:latin typeface="Dosis Medium"/>
                <a:ea typeface="Dosis Medium"/>
                <a:cs typeface="Dosis Medium"/>
                <a:sym typeface="Dosis Medium"/>
              </a:rPr>
              <a:t>O</a:t>
            </a:r>
            <a:r>
              <a:rPr lang="it" sz="1800" dirty="0">
                <a:solidFill>
                  <a:srgbClr val="FF5659"/>
                </a:solidFill>
                <a:latin typeface="Dosis Medium"/>
                <a:ea typeface="Dosis Medium"/>
                <a:cs typeface="Dosis Medium"/>
                <a:sym typeface="Dosis Medium"/>
              </a:rPr>
              <a:t>R</a:t>
            </a:r>
            <a:r>
              <a:rPr lang="it" sz="1800" dirty="0">
                <a:latin typeface="Dosis Medium"/>
                <a:ea typeface="Dosis Medium"/>
                <a:cs typeface="Dosis Medium"/>
                <a:sym typeface="Dosis Medium"/>
              </a:rPr>
              <a:t>I (rischi e opportunità della rete)</a:t>
            </a:r>
            <a:endParaRPr sz="140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" name="Immagine 9">
            <a:hlinkClick r:id="rId4"/>
            <a:extLst>
              <a:ext uri="{FF2B5EF4-FFF2-40B4-BE49-F238E27FC236}">
                <a16:creationId xmlns:a16="http://schemas.microsoft.com/office/drawing/2014/main" id="{76279CA9-CBB1-644D-963F-9BDC91DDF1AB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1905" y="739642"/>
            <a:ext cx="6123496" cy="3822268"/>
          </a:xfrm>
          <a:prstGeom prst="rect">
            <a:avLst/>
          </a:prstGeom>
        </p:spPr>
      </p:pic>
      <p:sp>
        <p:nvSpPr>
          <p:cNvPr id="12" name="Rettangolo 11">
            <a:extLst>
              <a:ext uri="{FF2B5EF4-FFF2-40B4-BE49-F238E27FC236}">
                <a16:creationId xmlns:a16="http://schemas.microsoft.com/office/drawing/2014/main" id="{0D93AA66-BD30-BD42-ACB4-2D5FEC4A8EBA}"/>
              </a:ext>
            </a:extLst>
          </p:cNvPr>
          <p:cNvSpPr/>
          <p:nvPr/>
        </p:nvSpPr>
        <p:spPr>
          <a:xfrm>
            <a:off x="2489180" y="4552239"/>
            <a:ext cx="414889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it-IT" dirty="0">
                <a:latin typeface="Dosis" panose="02010503020202060003" pitchFamily="2" charset="77"/>
                <a:hlinkClick r:id="rId4"/>
              </a:rPr>
              <a:t>https://www.generazioniconnesse.it/site/it/la-miniserie/</a:t>
            </a:r>
            <a:endParaRPr lang="it-IT" dirty="0">
              <a:latin typeface="Dosis" panose="02010503020202060003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43118337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54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Dosis"/>
              <a:buNone/>
            </a:pPr>
            <a:fld id="{00000000-1234-1234-1234-123412341234}" type="slidenum">
              <a:rPr lang="it" sz="1400" b="0" i="0" u="none" strike="noStrike" cap="none">
                <a:solidFill>
                  <a:srgbClr val="000000"/>
                </a:solidFill>
                <a:latin typeface="Dosis"/>
                <a:ea typeface="Dosis"/>
                <a:cs typeface="Dosis"/>
                <a:sym typeface="Dosis"/>
              </a:rPr>
              <a:t>25</a:t>
            </a:fld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46" name="Google Shape;346;p54" descr="Rcinonnesioni_Texture_Coxxlor-03.png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8375" y="-266700"/>
            <a:ext cx="9144003" cy="815174"/>
          </a:xfrm>
          <a:prstGeom prst="rect">
            <a:avLst/>
          </a:prstGeom>
          <a:noFill/>
          <a:ln>
            <a:noFill/>
          </a:ln>
        </p:spPr>
      </p:pic>
      <p:sp>
        <p:nvSpPr>
          <p:cNvPr id="347" name="Google Shape;347;p54"/>
          <p:cNvSpPr txBox="1"/>
          <p:nvPr/>
        </p:nvSpPr>
        <p:spPr>
          <a:xfrm>
            <a:off x="200700" y="0"/>
            <a:ext cx="8943300" cy="43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>
              <a:buSzPts val="1800"/>
            </a:pPr>
            <a:r>
              <a:rPr lang="it-IT" sz="1800" b="1" dirty="0">
                <a:latin typeface="Dosis Medium"/>
                <a:ea typeface="Dosis Medium"/>
                <a:cs typeface="Dosis Medium"/>
                <a:sym typeface="Dosis Medium"/>
              </a:rPr>
              <a:t>Generazioni Connesse</a:t>
            </a:r>
            <a:r>
              <a:rPr lang="it" sz="1800" dirty="0">
                <a:latin typeface="Dosis Medium"/>
                <a:ea typeface="Dosis Medium"/>
                <a:cs typeface="Dosis Medium"/>
                <a:sym typeface="Dosis Medium"/>
              </a:rPr>
              <a:t> – I #SUPERER</a:t>
            </a:r>
            <a:r>
              <a:rPr lang="it" sz="1800" dirty="0">
                <a:solidFill>
                  <a:srgbClr val="FF5659"/>
                </a:solidFill>
                <a:latin typeface="Dosis Medium"/>
                <a:ea typeface="Dosis Medium"/>
                <a:cs typeface="Dosis Medium"/>
                <a:sym typeface="Dosis Medium"/>
              </a:rPr>
              <a:t>R</a:t>
            </a:r>
            <a:r>
              <a:rPr lang="it" sz="1800" dirty="0">
                <a:latin typeface="Dosis Medium"/>
                <a:ea typeface="Dosis Medium"/>
                <a:cs typeface="Dosis Medium"/>
                <a:sym typeface="Dosis Medium"/>
              </a:rPr>
              <a:t>O</a:t>
            </a:r>
            <a:r>
              <a:rPr lang="it" sz="1800" dirty="0">
                <a:solidFill>
                  <a:srgbClr val="FF5659"/>
                </a:solidFill>
                <a:latin typeface="Dosis Medium"/>
                <a:ea typeface="Dosis Medium"/>
                <a:cs typeface="Dosis Medium"/>
                <a:sym typeface="Dosis Medium"/>
              </a:rPr>
              <a:t>R</a:t>
            </a:r>
            <a:r>
              <a:rPr lang="it" sz="1800" dirty="0">
                <a:latin typeface="Dosis Medium"/>
                <a:ea typeface="Dosis Medium"/>
                <a:cs typeface="Dosis Medium"/>
                <a:sym typeface="Dosis Medium"/>
              </a:rPr>
              <a:t>I (rischi e opportunità della rete)</a:t>
            </a:r>
            <a:endParaRPr sz="140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0D93AA66-BD30-BD42-ACB4-2D5FEC4A8EBA}"/>
              </a:ext>
            </a:extLst>
          </p:cNvPr>
          <p:cNvSpPr/>
          <p:nvPr/>
        </p:nvSpPr>
        <p:spPr>
          <a:xfrm>
            <a:off x="901285" y="4055844"/>
            <a:ext cx="445827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1200" dirty="0">
                <a:hlinkClick r:id="rId4"/>
              </a:rPr>
              <a:t>https://www.generazioniconnesse.it/site/it/ragazzi-chat-woman/</a:t>
            </a:r>
            <a:endParaRPr lang="it-IT" sz="1200" dirty="0">
              <a:latin typeface="Dosis" panose="02010503020202060003" pitchFamily="2" charset="77"/>
            </a:endParaRPr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BD7AEB58-2A53-A04F-9C98-743B8A45F363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9293" y="936978"/>
            <a:ext cx="5906079" cy="3088847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F9742A70-82F8-B348-9D45-C93946C922F2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10737" y="2861136"/>
            <a:ext cx="2648691" cy="1489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20881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54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Dosis"/>
              <a:buNone/>
            </a:pPr>
            <a:fld id="{00000000-1234-1234-1234-123412341234}" type="slidenum">
              <a:rPr lang="it" sz="1400" b="0" i="0" u="none" strike="noStrike" cap="none">
                <a:solidFill>
                  <a:srgbClr val="000000"/>
                </a:solidFill>
                <a:latin typeface="Dosis"/>
                <a:ea typeface="Dosis"/>
                <a:cs typeface="Dosis"/>
                <a:sym typeface="Dosis"/>
              </a:rPr>
              <a:t>26</a:t>
            </a:fld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46" name="Google Shape;346;p54" descr="Rcinonnesioni_Texture_Coxxlor-03.png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8375" y="-266700"/>
            <a:ext cx="9144003" cy="815174"/>
          </a:xfrm>
          <a:prstGeom prst="rect">
            <a:avLst/>
          </a:prstGeom>
          <a:noFill/>
          <a:ln>
            <a:noFill/>
          </a:ln>
        </p:spPr>
      </p:pic>
      <p:sp>
        <p:nvSpPr>
          <p:cNvPr id="347" name="Google Shape;347;p54"/>
          <p:cNvSpPr txBox="1"/>
          <p:nvPr/>
        </p:nvSpPr>
        <p:spPr>
          <a:xfrm>
            <a:off x="200700" y="0"/>
            <a:ext cx="8943300" cy="43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>
              <a:buSzPts val="1800"/>
            </a:pPr>
            <a:r>
              <a:rPr lang="it-IT" sz="1800" dirty="0">
                <a:latin typeface="Dosis Medium"/>
              </a:rPr>
              <a:t>Laboratorio Essere Digitali sul sito Riconnessioni</a:t>
            </a:r>
          </a:p>
          <a:p>
            <a:pPr>
              <a:buSzPts val="1800"/>
            </a:pPr>
            <a:r>
              <a:rPr lang="it-IT" sz="1100" dirty="0">
                <a:hlinkClick r:id="rId4"/>
              </a:rPr>
              <a:t>https://www.riconnessioni.it/notizie/laboratori/essere-digitali/</a:t>
            </a:r>
            <a:endParaRPr lang="it-IT" sz="1100" dirty="0"/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BDFA53AE-2F1D-5247-91C3-4B449DC0F24F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2527" y="705900"/>
            <a:ext cx="2880000" cy="4183003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681ED716-9F2A-D94C-B625-B9EEE37A2DA1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20433" y="705900"/>
            <a:ext cx="2880000" cy="2723674"/>
          </a:xfrm>
          <a:prstGeom prst="rect">
            <a:avLst/>
          </a:prstGeom>
        </p:spPr>
      </p:pic>
      <p:sp>
        <p:nvSpPr>
          <p:cNvPr id="9" name="Rettangolo arrotondato 8">
            <a:extLst>
              <a:ext uri="{FF2B5EF4-FFF2-40B4-BE49-F238E27FC236}">
                <a16:creationId xmlns:a16="http://schemas.microsoft.com/office/drawing/2014/main" id="{FD0379AD-DD5C-724E-B5FF-79C2C789425C}"/>
              </a:ext>
            </a:extLst>
          </p:cNvPr>
          <p:cNvSpPr/>
          <p:nvPr/>
        </p:nvSpPr>
        <p:spPr>
          <a:xfrm>
            <a:off x="5005134" y="1867301"/>
            <a:ext cx="1463040" cy="1562273"/>
          </a:xfrm>
          <a:prstGeom prst="roundRect">
            <a:avLst>
              <a:gd name="adj" fmla="val 9430"/>
            </a:avLst>
          </a:prstGeom>
          <a:noFill/>
          <a:ln w="38100">
            <a:solidFill>
              <a:srgbClr val="FF56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0" name="Rettangolo arrotondato 9">
            <a:extLst>
              <a:ext uri="{FF2B5EF4-FFF2-40B4-BE49-F238E27FC236}">
                <a16:creationId xmlns:a16="http://schemas.microsoft.com/office/drawing/2014/main" id="{17AFF20E-5AA7-B54F-8984-C9D4C043BAD0}"/>
              </a:ext>
            </a:extLst>
          </p:cNvPr>
          <p:cNvSpPr/>
          <p:nvPr/>
        </p:nvSpPr>
        <p:spPr>
          <a:xfrm>
            <a:off x="2640796" y="2069113"/>
            <a:ext cx="1185623" cy="1655864"/>
          </a:xfrm>
          <a:prstGeom prst="roundRect">
            <a:avLst>
              <a:gd name="adj" fmla="val 9430"/>
            </a:avLst>
          </a:prstGeom>
          <a:noFill/>
          <a:ln w="38100">
            <a:solidFill>
              <a:srgbClr val="FF56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cxnSp>
        <p:nvCxnSpPr>
          <p:cNvPr id="6" name="Connettore 1 5">
            <a:extLst>
              <a:ext uri="{FF2B5EF4-FFF2-40B4-BE49-F238E27FC236}">
                <a16:creationId xmlns:a16="http://schemas.microsoft.com/office/drawing/2014/main" id="{29F6610C-B646-FA42-B35B-1A0F56133DB4}"/>
              </a:ext>
            </a:extLst>
          </p:cNvPr>
          <p:cNvCxnSpPr>
            <a:cxnSpLocks/>
          </p:cNvCxnSpPr>
          <p:nvPr/>
        </p:nvCxnSpPr>
        <p:spPr>
          <a:xfrm>
            <a:off x="4427621" y="705900"/>
            <a:ext cx="0" cy="4350916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5" name="Rettangolo arrotondato 4">
            <a:extLst>
              <a:ext uri="{FF2B5EF4-FFF2-40B4-BE49-F238E27FC236}">
                <a16:creationId xmlns:a16="http://schemas.microsoft.com/office/drawing/2014/main" id="{10D22A8C-1F59-394C-BBE6-4516170923C5}"/>
              </a:ext>
            </a:extLst>
          </p:cNvPr>
          <p:cNvSpPr/>
          <p:nvPr/>
        </p:nvSpPr>
        <p:spPr>
          <a:xfrm>
            <a:off x="3610976" y="3970639"/>
            <a:ext cx="5135831" cy="671925"/>
          </a:xfrm>
          <a:prstGeom prst="roundRect">
            <a:avLst/>
          </a:prstGeom>
          <a:solidFill>
            <a:schemeClr val="bg1"/>
          </a:solidFill>
          <a:ln>
            <a:solidFill>
              <a:srgbClr val="9088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buSzPts val="1800"/>
            </a:pPr>
            <a:r>
              <a:rPr lang="it-IT" dirty="0">
                <a:solidFill>
                  <a:schemeClr val="tx1">
                    <a:lumMod val="50000"/>
                    <a:lumOff val="50000"/>
                  </a:schemeClr>
                </a:solidFill>
                <a:latin typeface="Dosis Medium"/>
              </a:rPr>
              <a:t>Come raggiungere la pagina del laboratorio?</a:t>
            </a:r>
          </a:p>
          <a:p>
            <a:pPr lvl="0">
              <a:buSzPts val="1800"/>
            </a:pPr>
            <a:r>
              <a:rPr lang="it-IT" dirty="0">
                <a:solidFill>
                  <a:schemeClr val="tx1">
                    <a:lumMod val="50000"/>
                    <a:lumOff val="50000"/>
                  </a:schemeClr>
                </a:solidFill>
                <a:latin typeface="Dosis Medium"/>
              </a:rPr>
              <a:t>Sito Riconnessioni =&gt; Aula per insegnanti =&gt; Laboratorio Essere Digitali</a:t>
            </a:r>
          </a:p>
        </p:txBody>
      </p:sp>
    </p:spTree>
    <p:extLst>
      <p:ext uri="{BB962C8B-B14F-4D97-AF65-F5344CB8AC3E}">
        <p14:creationId xmlns:p14="http://schemas.microsoft.com/office/powerpoint/2010/main" val="364194253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54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Dosis"/>
              <a:buNone/>
            </a:pPr>
            <a:fld id="{00000000-1234-1234-1234-123412341234}" type="slidenum">
              <a:rPr lang="it" sz="1400" b="0" i="0" u="none" strike="noStrike" cap="none">
                <a:solidFill>
                  <a:srgbClr val="000000"/>
                </a:solidFill>
                <a:latin typeface="Dosis"/>
                <a:ea typeface="Dosis"/>
                <a:cs typeface="Dosis"/>
                <a:sym typeface="Dosis"/>
              </a:rPr>
              <a:t>27</a:t>
            </a:fld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46" name="Google Shape;346;p54" descr="Rcinonnesioni_Texture_Coxxlor-03.png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8375" y="-266700"/>
            <a:ext cx="9144003" cy="815174"/>
          </a:xfrm>
          <a:prstGeom prst="rect">
            <a:avLst/>
          </a:prstGeom>
          <a:noFill/>
          <a:ln>
            <a:noFill/>
          </a:ln>
        </p:spPr>
      </p:pic>
      <p:sp>
        <p:nvSpPr>
          <p:cNvPr id="347" name="Google Shape;347;p54"/>
          <p:cNvSpPr txBox="1"/>
          <p:nvPr/>
        </p:nvSpPr>
        <p:spPr>
          <a:xfrm>
            <a:off x="200700" y="0"/>
            <a:ext cx="8943300" cy="43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>
              <a:buSzPts val="1800"/>
            </a:pPr>
            <a:r>
              <a:rPr lang="it-IT" sz="1800" dirty="0">
                <a:latin typeface="Dosis Medium"/>
              </a:rPr>
              <a:t>Esempio di Formazione a Cascata - by Enrico </a:t>
            </a:r>
            <a:r>
              <a:rPr lang="it-IT" sz="1800" dirty="0" err="1">
                <a:latin typeface="Dosis Medium"/>
              </a:rPr>
              <a:t>Gallotto</a:t>
            </a:r>
            <a:r>
              <a:rPr lang="it-IT" sz="1800" dirty="0">
                <a:latin typeface="Dosis Medium"/>
              </a:rPr>
              <a:t> (su </a:t>
            </a:r>
            <a:r>
              <a:rPr lang="it-IT" sz="1800" dirty="0" err="1">
                <a:latin typeface="Dosis Medium"/>
              </a:rPr>
              <a:t>WeSchool</a:t>
            </a:r>
            <a:r>
              <a:rPr lang="it-IT" sz="1800" dirty="0">
                <a:latin typeface="Dosis Medium"/>
              </a:rPr>
              <a:t>)</a:t>
            </a:r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21C2C457-30EC-1F43-BDAF-F39CE808384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1637" y="705900"/>
            <a:ext cx="7920000" cy="4053500"/>
          </a:xfrm>
          <a:prstGeom prst="rect">
            <a:avLst/>
          </a:prstGeom>
        </p:spPr>
      </p:pic>
      <p:sp>
        <p:nvSpPr>
          <p:cNvPr id="9" name="Rettangolo arrotondato 8">
            <a:extLst>
              <a:ext uri="{FF2B5EF4-FFF2-40B4-BE49-F238E27FC236}">
                <a16:creationId xmlns:a16="http://schemas.microsoft.com/office/drawing/2014/main" id="{1AC520FF-3225-6F48-813D-27D4A25A66B0}"/>
              </a:ext>
            </a:extLst>
          </p:cNvPr>
          <p:cNvSpPr/>
          <p:nvPr/>
        </p:nvSpPr>
        <p:spPr>
          <a:xfrm>
            <a:off x="1925053" y="2146434"/>
            <a:ext cx="6466584" cy="471638"/>
          </a:xfrm>
          <a:prstGeom prst="roundRect">
            <a:avLst/>
          </a:prstGeom>
          <a:noFill/>
          <a:ln w="38100">
            <a:solidFill>
              <a:srgbClr val="FF56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11325547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54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Dosis"/>
              <a:buNone/>
            </a:pPr>
            <a:fld id="{00000000-1234-1234-1234-123412341234}" type="slidenum">
              <a:rPr lang="it" sz="1400" b="0" i="0" u="none" strike="noStrike" cap="none">
                <a:solidFill>
                  <a:srgbClr val="000000"/>
                </a:solidFill>
                <a:latin typeface="Dosis"/>
                <a:ea typeface="Dosis"/>
                <a:cs typeface="Dosis"/>
                <a:sym typeface="Dosis"/>
              </a:rPr>
              <a:t>28</a:t>
            </a:fld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46" name="Google Shape;346;p54" descr="Rcinonnesioni_Texture_Coxxlor-03.png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8375" y="-266700"/>
            <a:ext cx="9144003" cy="8151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Immagine 1">
            <a:extLst>
              <a:ext uri="{FF2B5EF4-FFF2-40B4-BE49-F238E27FC236}">
                <a16:creationId xmlns:a16="http://schemas.microsoft.com/office/drawing/2014/main" id="{CFD553EC-A399-3C47-8380-357855EBD0A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1637" y="705900"/>
            <a:ext cx="7920000" cy="4064500"/>
          </a:xfrm>
          <a:prstGeom prst="rect">
            <a:avLst/>
          </a:prstGeom>
        </p:spPr>
      </p:pic>
      <p:sp>
        <p:nvSpPr>
          <p:cNvPr id="10" name="Google Shape;347;p54">
            <a:extLst>
              <a:ext uri="{FF2B5EF4-FFF2-40B4-BE49-F238E27FC236}">
                <a16:creationId xmlns:a16="http://schemas.microsoft.com/office/drawing/2014/main" id="{434A266C-98A5-2042-BE9C-CE0565CD0787}"/>
              </a:ext>
            </a:extLst>
          </p:cNvPr>
          <p:cNvSpPr txBox="1"/>
          <p:nvPr/>
        </p:nvSpPr>
        <p:spPr>
          <a:xfrm>
            <a:off x="200700" y="0"/>
            <a:ext cx="8943300" cy="43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>
              <a:buSzPts val="1800"/>
            </a:pPr>
            <a:r>
              <a:rPr lang="it-IT" sz="1800" dirty="0">
                <a:latin typeface="Dosis Medium"/>
              </a:rPr>
              <a:t>Esempio di Formazione a Cascata - by Enrico </a:t>
            </a:r>
            <a:r>
              <a:rPr lang="it-IT" sz="1800" dirty="0" err="1">
                <a:latin typeface="Dosis Medium"/>
              </a:rPr>
              <a:t>Gallotto</a:t>
            </a:r>
            <a:r>
              <a:rPr lang="it-IT" sz="1800" dirty="0">
                <a:latin typeface="Dosis Medium"/>
              </a:rPr>
              <a:t> (su </a:t>
            </a:r>
            <a:r>
              <a:rPr lang="it-IT" sz="1800" dirty="0" err="1">
                <a:latin typeface="Dosis Medium"/>
              </a:rPr>
              <a:t>WeSchool</a:t>
            </a:r>
            <a:r>
              <a:rPr lang="it-IT" sz="1800" dirty="0">
                <a:latin typeface="Dosis Medium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57286121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54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Dosis"/>
              <a:buNone/>
            </a:pPr>
            <a:fld id="{00000000-1234-1234-1234-123412341234}" type="slidenum">
              <a:rPr lang="it" sz="1400" b="0" i="0" u="none" strike="noStrike" cap="none">
                <a:solidFill>
                  <a:srgbClr val="000000"/>
                </a:solidFill>
                <a:latin typeface="Dosis"/>
                <a:ea typeface="Dosis"/>
                <a:cs typeface="Dosis"/>
                <a:sym typeface="Dosis"/>
              </a:rPr>
              <a:t>29</a:t>
            </a:fld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46" name="Google Shape;346;p54" descr="Rcinonnesioni_Texture_Coxxlor-03.png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8375" y="-266700"/>
            <a:ext cx="9144003" cy="815174"/>
          </a:xfrm>
          <a:prstGeom prst="rect">
            <a:avLst/>
          </a:prstGeom>
          <a:noFill/>
          <a:ln>
            <a:noFill/>
          </a:ln>
        </p:spPr>
      </p:pic>
      <p:sp>
        <p:nvSpPr>
          <p:cNvPr id="347" name="Google Shape;347;p54"/>
          <p:cNvSpPr txBox="1"/>
          <p:nvPr/>
        </p:nvSpPr>
        <p:spPr>
          <a:xfrm>
            <a:off x="200700" y="0"/>
            <a:ext cx="8943300" cy="43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>
              <a:buSzPts val="1800"/>
            </a:pPr>
            <a:r>
              <a:rPr lang="it-IT" sz="1800" dirty="0">
                <a:latin typeface="Dosis Medium"/>
              </a:rPr>
              <a:t>Fai sistema con gli altri laboratori</a:t>
            </a:r>
          </a:p>
        </p:txBody>
      </p:sp>
      <p:sp>
        <p:nvSpPr>
          <p:cNvPr id="6" name="Google Shape;325;p51">
            <a:extLst>
              <a:ext uri="{FF2B5EF4-FFF2-40B4-BE49-F238E27FC236}">
                <a16:creationId xmlns:a16="http://schemas.microsoft.com/office/drawing/2014/main" id="{833D1FD4-1930-4742-AF8B-7139A0F06E44}"/>
              </a:ext>
            </a:extLst>
          </p:cNvPr>
          <p:cNvSpPr txBox="1"/>
          <p:nvPr/>
        </p:nvSpPr>
        <p:spPr>
          <a:xfrm>
            <a:off x="-324225" y="893145"/>
            <a:ext cx="3972200" cy="11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Dosis"/>
              <a:buNone/>
            </a:pPr>
            <a:r>
              <a:rPr lang="it-IT" sz="2800" b="1" dirty="0">
                <a:solidFill>
                  <a:srgbClr val="9088FF"/>
                </a:solidFill>
                <a:latin typeface="Dosis"/>
                <a:sym typeface="Dosis"/>
              </a:rPr>
              <a:t>Essere Digitali</a:t>
            </a:r>
            <a:endParaRPr sz="2800" b="1" dirty="0">
              <a:solidFill>
                <a:srgbClr val="9088FF"/>
              </a:solidFill>
              <a:latin typeface="Dosis"/>
            </a:endParaRPr>
          </a:p>
        </p:txBody>
      </p:sp>
      <p:sp>
        <p:nvSpPr>
          <p:cNvPr id="7" name="Google Shape;325;p51">
            <a:extLst>
              <a:ext uri="{FF2B5EF4-FFF2-40B4-BE49-F238E27FC236}">
                <a16:creationId xmlns:a16="http://schemas.microsoft.com/office/drawing/2014/main" id="{C82357D8-9225-984B-A974-8230AA5CB530}"/>
              </a:ext>
            </a:extLst>
          </p:cNvPr>
          <p:cNvSpPr txBox="1"/>
          <p:nvPr/>
        </p:nvSpPr>
        <p:spPr>
          <a:xfrm>
            <a:off x="4909361" y="893145"/>
            <a:ext cx="3972200" cy="11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Dosis"/>
              <a:buNone/>
            </a:pPr>
            <a:r>
              <a:rPr lang="it-IT" sz="2800" b="1" dirty="0">
                <a:solidFill>
                  <a:srgbClr val="FF5A5C"/>
                </a:solidFill>
                <a:latin typeface="Dosis"/>
                <a:sym typeface="Dosis"/>
              </a:rPr>
              <a:t>Pensiero Computazionale</a:t>
            </a:r>
            <a:endParaRPr sz="2800" b="1" dirty="0">
              <a:solidFill>
                <a:srgbClr val="FF5A5C"/>
              </a:solidFill>
              <a:latin typeface="Dosis"/>
            </a:endParaRPr>
          </a:p>
        </p:txBody>
      </p:sp>
      <p:sp>
        <p:nvSpPr>
          <p:cNvPr id="10" name="Google Shape;325;p51">
            <a:extLst>
              <a:ext uri="{FF2B5EF4-FFF2-40B4-BE49-F238E27FC236}">
                <a16:creationId xmlns:a16="http://schemas.microsoft.com/office/drawing/2014/main" id="{08C5DA58-752A-AE45-BFE8-8A1CC850B80E}"/>
              </a:ext>
            </a:extLst>
          </p:cNvPr>
          <p:cNvSpPr txBox="1"/>
          <p:nvPr/>
        </p:nvSpPr>
        <p:spPr>
          <a:xfrm>
            <a:off x="-324225" y="1925671"/>
            <a:ext cx="3972200" cy="11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Dosis"/>
              <a:buNone/>
            </a:pPr>
            <a:r>
              <a:rPr lang="it-IT" sz="2800" b="1" dirty="0">
                <a:solidFill>
                  <a:srgbClr val="9088FF"/>
                </a:solidFill>
                <a:latin typeface="Dosis"/>
                <a:sym typeface="Dosis"/>
              </a:rPr>
              <a:t>Essere Digitali</a:t>
            </a:r>
            <a:endParaRPr sz="2800" b="1" dirty="0">
              <a:solidFill>
                <a:srgbClr val="9088FF"/>
              </a:solidFill>
              <a:latin typeface="Dosis"/>
            </a:endParaRPr>
          </a:p>
        </p:txBody>
      </p:sp>
      <p:sp>
        <p:nvSpPr>
          <p:cNvPr id="11" name="Google Shape;325;p51">
            <a:extLst>
              <a:ext uri="{FF2B5EF4-FFF2-40B4-BE49-F238E27FC236}">
                <a16:creationId xmlns:a16="http://schemas.microsoft.com/office/drawing/2014/main" id="{68F942BE-4A97-1D45-91A9-91836D6512B9}"/>
              </a:ext>
            </a:extLst>
          </p:cNvPr>
          <p:cNvSpPr txBox="1"/>
          <p:nvPr/>
        </p:nvSpPr>
        <p:spPr>
          <a:xfrm>
            <a:off x="4710751" y="1925671"/>
            <a:ext cx="4369420" cy="11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Dosis"/>
              <a:buNone/>
            </a:pPr>
            <a:r>
              <a:rPr lang="it-IT" sz="2800" b="1" dirty="0">
                <a:solidFill>
                  <a:srgbClr val="95E8C6"/>
                </a:solidFill>
                <a:latin typeface="Dosis"/>
                <a:sym typeface="Dosis"/>
              </a:rPr>
              <a:t>Creazione Contenuti Digitali</a:t>
            </a:r>
            <a:endParaRPr sz="1050" b="1" i="0" u="none" strike="noStrike" cap="none" dirty="0">
              <a:solidFill>
                <a:srgbClr val="95E8C6"/>
              </a:solidFill>
              <a:sym typeface="Arial"/>
            </a:endParaRPr>
          </a:p>
        </p:txBody>
      </p:sp>
      <p:sp>
        <p:nvSpPr>
          <p:cNvPr id="12" name="Google Shape;325;p51">
            <a:extLst>
              <a:ext uri="{FF2B5EF4-FFF2-40B4-BE49-F238E27FC236}">
                <a16:creationId xmlns:a16="http://schemas.microsoft.com/office/drawing/2014/main" id="{199458E0-0477-E34A-AFD4-E5BD74DA75F8}"/>
              </a:ext>
            </a:extLst>
          </p:cNvPr>
          <p:cNvSpPr txBox="1"/>
          <p:nvPr/>
        </p:nvSpPr>
        <p:spPr>
          <a:xfrm>
            <a:off x="-324225" y="3265975"/>
            <a:ext cx="3972200" cy="11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Dosis"/>
              <a:buNone/>
            </a:pPr>
            <a:r>
              <a:rPr lang="it-IT" sz="2800" b="0" i="0" u="none" strike="noStrike" cap="none" dirty="0">
                <a:solidFill>
                  <a:schemeClr val="tx1">
                    <a:lumMod val="50000"/>
                    <a:lumOff val="50000"/>
                  </a:schemeClr>
                </a:solidFill>
                <a:latin typeface="Dosis"/>
                <a:ea typeface="Dosis"/>
                <a:cs typeface="Dosis"/>
                <a:sym typeface="Dosis"/>
              </a:rPr>
              <a:t>Contenuti</a:t>
            </a:r>
            <a:endParaRPr sz="1050" b="0" i="0" u="none" strike="noStrike" cap="none" dirty="0">
              <a:solidFill>
                <a:schemeClr val="tx1">
                  <a:lumMod val="50000"/>
                  <a:lumOff val="50000"/>
                </a:schemeClr>
              </a:solidFill>
              <a:sym typeface="Arial"/>
            </a:endParaRPr>
          </a:p>
        </p:txBody>
      </p:sp>
      <p:sp>
        <p:nvSpPr>
          <p:cNvPr id="13" name="Google Shape;325;p51">
            <a:extLst>
              <a:ext uri="{FF2B5EF4-FFF2-40B4-BE49-F238E27FC236}">
                <a16:creationId xmlns:a16="http://schemas.microsoft.com/office/drawing/2014/main" id="{9F06E714-1533-2446-80DD-EF415A1EC942}"/>
              </a:ext>
            </a:extLst>
          </p:cNvPr>
          <p:cNvSpPr txBox="1"/>
          <p:nvPr/>
        </p:nvSpPr>
        <p:spPr>
          <a:xfrm>
            <a:off x="4832359" y="3284630"/>
            <a:ext cx="3972200" cy="11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Dosis"/>
              <a:buNone/>
            </a:pPr>
            <a:r>
              <a:rPr lang="it-IT" sz="2800" b="0" i="0" u="none" strike="noStrike" cap="none" dirty="0">
                <a:solidFill>
                  <a:schemeClr val="tx1">
                    <a:lumMod val="50000"/>
                    <a:lumOff val="50000"/>
                  </a:schemeClr>
                </a:solidFill>
                <a:latin typeface="Dosis"/>
                <a:ea typeface="Dosis"/>
                <a:cs typeface="Dosis"/>
                <a:sym typeface="Dosis"/>
              </a:rPr>
              <a:t>Strumen</a:t>
            </a:r>
            <a:r>
              <a:rPr lang="it-IT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Dosis"/>
                <a:ea typeface="Dosis"/>
                <a:cs typeface="Dosis"/>
                <a:sym typeface="Dosis"/>
              </a:rPr>
              <a:t>ti</a:t>
            </a:r>
            <a:endParaRPr sz="1050" b="0" i="0" u="none" strike="noStrike" cap="none" dirty="0">
              <a:solidFill>
                <a:schemeClr val="tx1">
                  <a:lumMod val="50000"/>
                  <a:lumOff val="50000"/>
                </a:schemeClr>
              </a:solidFill>
              <a:sym typeface="Arial"/>
            </a:endParaRPr>
          </a:p>
        </p:txBody>
      </p:sp>
      <p:sp>
        <p:nvSpPr>
          <p:cNvPr id="14" name="Google Shape;325;p51">
            <a:extLst>
              <a:ext uri="{FF2B5EF4-FFF2-40B4-BE49-F238E27FC236}">
                <a16:creationId xmlns:a16="http://schemas.microsoft.com/office/drawing/2014/main" id="{B59E10B6-8A81-D240-9C04-CCF93E5EC348}"/>
              </a:ext>
            </a:extLst>
          </p:cNvPr>
          <p:cNvSpPr txBox="1"/>
          <p:nvPr/>
        </p:nvSpPr>
        <p:spPr>
          <a:xfrm>
            <a:off x="3352755" y="785324"/>
            <a:ext cx="667439" cy="11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Dosis"/>
              <a:buNone/>
            </a:pPr>
            <a:r>
              <a:rPr lang="it-IT" sz="7200" i="0" u="none" strike="noStrike" cap="none" dirty="0">
                <a:solidFill>
                  <a:schemeClr val="tx1">
                    <a:lumMod val="50000"/>
                    <a:lumOff val="50000"/>
                  </a:schemeClr>
                </a:solidFill>
                <a:latin typeface="Dosis"/>
                <a:ea typeface="Dosis"/>
                <a:cs typeface="Dosis"/>
                <a:sym typeface="Dosis"/>
              </a:rPr>
              <a:t>+</a:t>
            </a:r>
            <a:endParaRPr sz="3200" i="0" u="none" strike="noStrike" cap="none" dirty="0">
              <a:solidFill>
                <a:schemeClr val="tx1">
                  <a:lumMod val="50000"/>
                  <a:lumOff val="50000"/>
                </a:schemeClr>
              </a:solidFill>
              <a:sym typeface="Arial"/>
            </a:endParaRPr>
          </a:p>
        </p:txBody>
      </p:sp>
      <p:sp>
        <p:nvSpPr>
          <p:cNvPr id="15" name="Google Shape;325;p51">
            <a:extLst>
              <a:ext uri="{FF2B5EF4-FFF2-40B4-BE49-F238E27FC236}">
                <a16:creationId xmlns:a16="http://schemas.microsoft.com/office/drawing/2014/main" id="{B2C09BC7-3789-484E-8854-48322F63DE94}"/>
              </a:ext>
            </a:extLst>
          </p:cNvPr>
          <p:cNvSpPr txBox="1"/>
          <p:nvPr/>
        </p:nvSpPr>
        <p:spPr>
          <a:xfrm>
            <a:off x="3339964" y="1806220"/>
            <a:ext cx="667439" cy="11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Dosis"/>
              <a:buNone/>
            </a:pPr>
            <a:r>
              <a:rPr lang="it-IT" sz="7200" i="0" u="none" strike="noStrike" cap="none" dirty="0">
                <a:solidFill>
                  <a:schemeClr val="tx1">
                    <a:lumMod val="50000"/>
                    <a:lumOff val="50000"/>
                  </a:schemeClr>
                </a:solidFill>
                <a:latin typeface="Dosis"/>
                <a:ea typeface="Dosis"/>
                <a:cs typeface="Dosis"/>
                <a:sym typeface="Dosis"/>
              </a:rPr>
              <a:t>+</a:t>
            </a:r>
            <a:endParaRPr sz="3200" i="0" u="none" strike="noStrike" cap="none" dirty="0">
              <a:solidFill>
                <a:schemeClr val="tx1">
                  <a:lumMod val="50000"/>
                  <a:lumOff val="50000"/>
                </a:schemeClr>
              </a:solidFill>
              <a:sym typeface="Arial"/>
            </a:endParaRPr>
          </a:p>
        </p:txBody>
      </p:sp>
      <p:sp>
        <p:nvSpPr>
          <p:cNvPr id="16" name="Google Shape;325;p51">
            <a:extLst>
              <a:ext uri="{FF2B5EF4-FFF2-40B4-BE49-F238E27FC236}">
                <a16:creationId xmlns:a16="http://schemas.microsoft.com/office/drawing/2014/main" id="{63C45249-FD89-1747-A086-091FA65382DB}"/>
              </a:ext>
            </a:extLst>
          </p:cNvPr>
          <p:cNvSpPr txBox="1"/>
          <p:nvPr/>
        </p:nvSpPr>
        <p:spPr>
          <a:xfrm>
            <a:off x="3339963" y="3146524"/>
            <a:ext cx="667439" cy="11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Dosis"/>
              <a:buNone/>
            </a:pPr>
            <a:r>
              <a:rPr lang="it-IT" sz="7200" i="0" u="none" strike="noStrike" cap="none" dirty="0">
                <a:solidFill>
                  <a:schemeClr val="tx1">
                    <a:lumMod val="50000"/>
                    <a:lumOff val="50000"/>
                  </a:schemeClr>
                </a:solidFill>
                <a:latin typeface="Dosis"/>
                <a:ea typeface="Dosis"/>
                <a:cs typeface="Dosis"/>
                <a:sym typeface="Dosis"/>
              </a:rPr>
              <a:t>+</a:t>
            </a:r>
            <a:endParaRPr sz="3200" i="0" u="none" strike="noStrike" cap="none" dirty="0">
              <a:solidFill>
                <a:schemeClr val="tx1">
                  <a:lumMod val="50000"/>
                  <a:lumOff val="50000"/>
                </a:schemeClr>
              </a:solidFill>
              <a:sym typeface="Arial"/>
            </a:endParaRPr>
          </a:p>
        </p:txBody>
      </p:sp>
      <p:pic>
        <p:nvPicPr>
          <p:cNvPr id="18" name="Google Shape;243;p44" descr="riconnessioni-loghi-logotipo-colori.png">
            <a:extLst>
              <a:ext uri="{FF2B5EF4-FFF2-40B4-BE49-F238E27FC236}">
                <a16:creationId xmlns:a16="http://schemas.microsoft.com/office/drawing/2014/main" id="{4290CD46-FB53-974F-BE77-C9594B6A800A}"/>
              </a:ext>
            </a:extLst>
          </p:cNvPr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1675" y="4608562"/>
            <a:ext cx="1371601" cy="41422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9" name="Connettore 1 18">
            <a:extLst>
              <a:ext uri="{FF2B5EF4-FFF2-40B4-BE49-F238E27FC236}">
                <a16:creationId xmlns:a16="http://schemas.microsoft.com/office/drawing/2014/main" id="{D81E9685-D553-F141-ADA7-D2ED11F8CA75}"/>
              </a:ext>
            </a:extLst>
          </p:cNvPr>
          <p:cNvCxnSpPr>
            <a:cxnSpLocks/>
          </p:cNvCxnSpPr>
          <p:nvPr/>
        </p:nvCxnSpPr>
        <p:spPr>
          <a:xfrm>
            <a:off x="271675" y="3265975"/>
            <a:ext cx="8609886" cy="18655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95170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4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it"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3</a:t>
            </a:fld>
            <a:endParaRPr sz="10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67" name="Google Shape;267;p46" descr="riconnessioni-loghi-logotipo-colori.png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1675" y="4608563"/>
            <a:ext cx="1371601" cy="414263"/>
          </a:xfrm>
          <a:prstGeom prst="rect">
            <a:avLst/>
          </a:prstGeom>
          <a:noFill/>
          <a:ln>
            <a:noFill/>
          </a:ln>
        </p:spPr>
      </p:pic>
      <p:sp>
        <p:nvSpPr>
          <p:cNvPr id="268" name="Google Shape;268;p46"/>
          <p:cNvSpPr txBox="1"/>
          <p:nvPr/>
        </p:nvSpPr>
        <p:spPr>
          <a:xfrm>
            <a:off x="1822375" y="1751736"/>
            <a:ext cx="5486400" cy="102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it" sz="4000" b="0" i="0" u="none" strike="noStrike" cap="none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TITOLO SEZIONE</a:t>
            </a:r>
            <a:endParaRPr sz="4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9" name="Google Shape;269;p46"/>
          <p:cNvSpPr txBox="1">
            <a:spLocks noGrp="1"/>
          </p:cNvSpPr>
          <p:nvPr>
            <p:ph type="ctrTitle" idx="4294967295"/>
          </p:nvPr>
        </p:nvSpPr>
        <p:spPr>
          <a:xfrm>
            <a:off x="2097275" y="1645123"/>
            <a:ext cx="4953000" cy="90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it" sz="2800" b="0" i="0" u="none" strike="noStrike" cap="none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PRESENTAZIONE</a:t>
            </a:r>
            <a:endParaRPr sz="2800" b="0" i="0" u="none" strike="noStrike" cap="none">
              <a:solidFill>
                <a:schemeClr val="dk1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sp>
        <p:nvSpPr>
          <p:cNvPr id="270" name="Google Shape;270;p46"/>
          <p:cNvSpPr/>
          <p:nvPr/>
        </p:nvSpPr>
        <p:spPr>
          <a:xfrm>
            <a:off x="1836275" y="757915"/>
            <a:ext cx="5472600" cy="3692100"/>
          </a:xfrm>
          <a:prstGeom prst="rect">
            <a:avLst/>
          </a:prstGeom>
          <a:solidFill>
            <a:srgbClr val="FFFFFF"/>
          </a:solidFill>
          <a:ln w="28575" cap="flat" cmpd="sng">
            <a:solidFill>
              <a:srgbClr val="FF565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2400" b="0" i="0" u="none" strike="noStrike" cap="none">
              <a:solidFill>
                <a:schemeClr val="dk1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pic>
        <p:nvPicPr>
          <p:cNvPr id="271" name="Google Shape;271;p46" descr="segmento cerchio box.png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76200" y="4374800"/>
            <a:ext cx="115200" cy="98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72" name="Google Shape;272;p46" descr="segmento cerchio box.png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44200" y="4374800"/>
            <a:ext cx="115200" cy="98699"/>
          </a:xfrm>
          <a:prstGeom prst="rect">
            <a:avLst/>
          </a:prstGeom>
          <a:noFill/>
          <a:ln>
            <a:noFill/>
          </a:ln>
        </p:spPr>
      </p:pic>
      <p:sp>
        <p:nvSpPr>
          <p:cNvPr id="273" name="Google Shape;273;p46"/>
          <p:cNvSpPr txBox="1"/>
          <p:nvPr/>
        </p:nvSpPr>
        <p:spPr>
          <a:xfrm>
            <a:off x="1830575" y="680234"/>
            <a:ext cx="5486400" cy="369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endParaRPr sz="600" b="0" i="0" u="none" strike="noStrike" cap="none">
              <a:solidFill>
                <a:srgbClr val="000000"/>
              </a:solidFill>
              <a:latin typeface="Dosis"/>
              <a:ea typeface="Dosis"/>
              <a:cs typeface="Dosis"/>
              <a:sym typeface="Dosi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it" sz="2400" b="0" i="0" u="none" strike="noStrike" cap="none">
                <a:solidFill>
                  <a:srgbClr val="000000"/>
                </a:solidFill>
                <a:latin typeface="Dosis"/>
                <a:ea typeface="Dosis"/>
                <a:cs typeface="Dosis"/>
                <a:sym typeface="Dosis"/>
              </a:rPr>
              <a:t>Dopo i laboratori, i docenti sono accompagnati nella formazione a cascata grazie a:</a:t>
            </a:r>
            <a:br>
              <a:rPr lang="it" sz="2400" b="0" i="0" u="none" strike="noStrike" cap="none">
                <a:solidFill>
                  <a:srgbClr val="000000"/>
                </a:solidFill>
                <a:latin typeface="Dosis"/>
                <a:ea typeface="Dosis"/>
                <a:cs typeface="Dosis"/>
                <a:sym typeface="Dosis"/>
              </a:rPr>
            </a:br>
            <a:endParaRPr sz="2400" b="0" i="0" u="none" strike="noStrike" cap="none">
              <a:solidFill>
                <a:srgbClr val="000000"/>
              </a:solidFill>
              <a:latin typeface="Dosis"/>
              <a:ea typeface="Dosis"/>
              <a:cs typeface="Dosis"/>
              <a:sym typeface="Dosis"/>
            </a:endParaRPr>
          </a:p>
          <a:p>
            <a:pPr marL="4572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osis"/>
              <a:buChar char="●"/>
            </a:pPr>
            <a:r>
              <a:rPr lang="it" sz="2400" b="0" i="0" u="none" strike="noStrike" cap="none">
                <a:solidFill>
                  <a:srgbClr val="000000"/>
                </a:solidFill>
                <a:latin typeface="Dosis"/>
                <a:ea typeface="Dosis"/>
                <a:cs typeface="Dosis"/>
                <a:sym typeface="Dosis"/>
              </a:rPr>
              <a:t>materiali di supporto</a:t>
            </a:r>
            <a:endParaRPr sz="2400" b="0" i="0" u="none" strike="noStrike" cap="none">
              <a:solidFill>
                <a:srgbClr val="000000"/>
              </a:solidFill>
              <a:latin typeface="Dosis"/>
              <a:ea typeface="Dosis"/>
              <a:cs typeface="Dosis"/>
              <a:sym typeface="Dosis"/>
            </a:endParaRPr>
          </a:p>
          <a:p>
            <a:pPr marL="4572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osis"/>
              <a:buChar char="●"/>
            </a:pPr>
            <a:r>
              <a:rPr lang="it" sz="2400" b="0" i="0" u="none" strike="noStrike" cap="none">
                <a:solidFill>
                  <a:srgbClr val="000000"/>
                </a:solidFill>
                <a:latin typeface="Dosis"/>
                <a:ea typeface="Dosis"/>
                <a:cs typeface="Dosis"/>
                <a:sym typeface="Dosis"/>
              </a:rPr>
              <a:t>2 incontri di follow-up</a:t>
            </a:r>
            <a:endParaRPr sz="2400" b="0" i="0" u="none" strike="noStrike" cap="none">
              <a:solidFill>
                <a:srgbClr val="000000"/>
              </a:solidFill>
              <a:latin typeface="Dosis"/>
              <a:ea typeface="Dosis"/>
              <a:cs typeface="Dosis"/>
              <a:sym typeface="Dosis"/>
            </a:endParaRPr>
          </a:p>
          <a:p>
            <a:pPr marL="4572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osis"/>
              <a:buChar char="●"/>
            </a:pPr>
            <a:r>
              <a:rPr lang="it" sz="2400" b="0" i="0" u="none" strike="noStrike" cap="none">
                <a:solidFill>
                  <a:srgbClr val="000000"/>
                </a:solidFill>
                <a:latin typeface="Dosis"/>
                <a:ea typeface="Dosis"/>
                <a:cs typeface="Dosis"/>
                <a:sym typeface="Dosis"/>
              </a:rPr>
              <a:t>progettazione sartoriale di </a:t>
            </a:r>
            <a:r>
              <a:rPr lang="it" sz="2400" b="0" i="0" u="none" strike="noStrike" cap="none">
                <a:solidFill>
                  <a:srgbClr val="000000"/>
                </a:solidFill>
                <a:latin typeface="Dosis SemiBold"/>
                <a:ea typeface="Dosis SemiBold"/>
                <a:cs typeface="Dosis SemiBold"/>
                <a:sym typeface="Dosis SemiBold"/>
              </a:rPr>
              <a:t>percorsi di formazione interna mappati sulle esigenze di ciascuno</a:t>
            </a:r>
            <a:endParaRPr sz="2400" b="0" i="0" u="none" strike="noStrike" cap="none">
              <a:solidFill>
                <a:srgbClr val="000000"/>
              </a:solidFill>
              <a:latin typeface="Dosis SemiBold"/>
              <a:ea typeface="Dosis SemiBold"/>
              <a:cs typeface="Dosis SemiBold"/>
              <a:sym typeface="Dosis SemiBold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endParaRPr sz="3000" b="1" i="0" u="none" strike="noStrike" cap="none">
              <a:solidFill>
                <a:srgbClr val="FF5659"/>
              </a:solidFill>
              <a:latin typeface="Dosis"/>
              <a:ea typeface="Dosis"/>
              <a:cs typeface="Dosis"/>
              <a:sym typeface="Dosi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2200" b="0" i="0" u="none" strike="noStrike" cap="none">
              <a:solidFill>
                <a:srgbClr val="000000"/>
              </a:solidFill>
              <a:latin typeface="Dosis"/>
              <a:ea typeface="Dosis"/>
              <a:cs typeface="Dosis"/>
              <a:sym typeface="Dosi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br>
              <a:rPr lang="it" sz="2300" b="1" i="0" u="none" strike="noStrike" cap="none">
                <a:solidFill>
                  <a:srgbClr val="000000"/>
                </a:solidFill>
                <a:latin typeface="Dosis"/>
                <a:ea typeface="Dosis"/>
                <a:cs typeface="Dosis"/>
                <a:sym typeface="Dosis"/>
              </a:rPr>
            </a:br>
            <a:br>
              <a:rPr lang="it" sz="2300" b="1" i="0" u="none" strike="noStrike" cap="none">
                <a:solidFill>
                  <a:srgbClr val="000000"/>
                </a:solidFill>
                <a:latin typeface="Dosis"/>
                <a:ea typeface="Dosis"/>
                <a:cs typeface="Dosis"/>
                <a:sym typeface="Dosis"/>
              </a:rPr>
            </a:br>
            <a:endParaRPr sz="2300" b="0" i="0" u="none" strike="noStrike" cap="none">
              <a:solidFill>
                <a:srgbClr val="000000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pic>
        <p:nvPicPr>
          <p:cNvPr id="274" name="Google Shape;274;p46" descr="segmento cerchio box.png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76200" y="680224"/>
            <a:ext cx="115200" cy="98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75" name="Google Shape;275;p46" descr="segmento cerchio box.png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44200" y="680224"/>
            <a:ext cx="115200" cy="98699"/>
          </a:xfrm>
          <a:prstGeom prst="rect">
            <a:avLst/>
          </a:prstGeom>
          <a:noFill/>
          <a:ln>
            <a:noFill/>
          </a:ln>
        </p:spPr>
      </p:pic>
      <p:sp>
        <p:nvSpPr>
          <p:cNvPr id="276" name="Google Shape;276;p46"/>
          <p:cNvSpPr txBox="1"/>
          <p:nvPr/>
        </p:nvSpPr>
        <p:spPr>
          <a:xfrm>
            <a:off x="200700" y="42850"/>
            <a:ext cx="3750900" cy="43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it" sz="1800" b="0" i="0" u="none" strike="noStrike" cap="none">
                <a:solidFill>
                  <a:srgbClr val="000000"/>
                </a:solidFill>
                <a:latin typeface="Dosis Medium"/>
                <a:ea typeface="Dosis Medium"/>
                <a:cs typeface="Dosis Medium"/>
                <a:sym typeface="Dosis Medium"/>
              </a:rPr>
              <a:t>I laboratori - la formazione a cascata</a:t>
            </a:r>
            <a:endParaRPr sz="1800" b="0" i="0" u="none" strike="noStrike" cap="none">
              <a:solidFill>
                <a:srgbClr val="000000"/>
              </a:solidFill>
              <a:latin typeface="Dosis Medium"/>
              <a:ea typeface="Dosis Medium"/>
              <a:cs typeface="Dosis Medium"/>
              <a:sym typeface="Dosis Medium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Dosis"/>
              <a:ea typeface="Dosis"/>
              <a:cs typeface="Dosis"/>
              <a:sym typeface="Dosis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42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Dosis"/>
              <a:buNone/>
            </a:pPr>
            <a:fld id="{00000000-1234-1234-1234-123412341234}" type="slidenum">
              <a:rPr lang="it" sz="1400" b="0" i="0" u="none" strike="noStrike" cap="none">
                <a:solidFill>
                  <a:srgbClr val="000000"/>
                </a:solidFill>
                <a:latin typeface="Dosis"/>
                <a:ea typeface="Dosis"/>
                <a:cs typeface="Dosis"/>
                <a:sym typeface="Dosis"/>
              </a:rPr>
              <a:t>30</a:t>
            </a:fld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76" name="Google Shape;276;p42" descr="Rcinonnesioni_Texture_Coxxlor-03.png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8375" y="-266700"/>
            <a:ext cx="9144003" cy="815174"/>
          </a:xfrm>
          <a:prstGeom prst="rect">
            <a:avLst/>
          </a:prstGeom>
          <a:noFill/>
          <a:ln>
            <a:noFill/>
          </a:ln>
        </p:spPr>
      </p:pic>
      <p:sp>
        <p:nvSpPr>
          <p:cNvPr id="277" name="Google Shape;277;p42"/>
          <p:cNvSpPr txBox="1"/>
          <p:nvPr/>
        </p:nvSpPr>
        <p:spPr>
          <a:xfrm>
            <a:off x="200700" y="0"/>
            <a:ext cx="7514400" cy="43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Dosis"/>
              <a:buNone/>
            </a:pPr>
            <a:r>
              <a:rPr lang="it" sz="1800" b="0" i="0" u="none" strike="noStrike" cap="none">
                <a:solidFill>
                  <a:srgbClr val="000000"/>
                </a:solidFill>
                <a:latin typeface="Dosis Medium"/>
                <a:ea typeface="Dosis Medium"/>
                <a:cs typeface="Dosis Medium"/>
                <a:sym typeface="Dosis Medium"/>
              </a:rPr>
              <a:t>Checklist di autovalutazione del processo di trasferimento delle conoscenze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8" name="Google Shape;278;p42"/>
          <p:cNvSpPr txBox="1"/>
          <p:nvPr/>
        </p:nvSpPr>
        <p:spPr>
          <a:xfrm>
            <a:off x="1342417" y="953400"/>
            <a:ext cx="6412308" cy="3514838"/>
          </a:xfrm>
          <a:prstGeom prst="rect">
            <a:avLst/>
          </a:prstGeom>
          <a:noFill/>
          <a:ln w="28575" cap="flat" cmpd="sng">
            <a:solidFill>
              <a:srgbClr val="8B82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304800" algn="l" rtl="0">
              <a:lnSpc>
                <a:spcPct val="177272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1200"/>
              <a:buFont typeface="Dosis"/>
              <a:buChar char="❏"/>
            </a:pPr>
            <a:r>
              <a:rPr lang="it" sz="1200" b="0" i="0" u="none" strike="noStrike" cap="none" dirty="0">
                <a:solidFill>
                  <a:srgbClr val="222222"/>
                </a:solidFill>
                <a:latin typeface="Dosis"/>
                <a:ea typeface="Dosis"/>
                <a:cs typeface="Dosis"/>
                <a:sym typeface="Dosis"/>
              </a:rPr>
              <a:t>Ho tenuto conto delle </a:t>
            </a:r>
            <a:r>
              <a:rPr lang="it" sz="1200" b="1" i="0" u="none" strike="noStrike" cap="none" dirty="0">
                <a:solidFill>
                  <a:srgbClr val="222222"/>
                </a:solidFill>
                <a:latin typeface="Dosis"/>
                <a:ea typeface="Dosis"/>
                <a:cs typeface="Dosis"/>
                <a:sym typeface="Dosis"/>
              </a:rPr>
              <a:t>mie inclinazioni personali</a:t>
            </a:r>
          </a:p>
          <a:p>
            <a:pPr marL="457200" marR="0" lvl="0" indent="-304800" algn="l" rtl="0">
              <a:lnSpc>
                <a:spcPct val="177272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1200"/>
              <a:buFont typeface="Dosis"/>
              <a:buChar char="❏"/>
            </a:pPr>
            <a:r>
              <a:rPr lang="it" sz="1200" b="0" i="0" u="none" strike="noStrike" cap="none" dirty="0">
                <a:solidFill>
                  <a:srgbClr val="222222"/>
                </a:solidFill>
                <a:latin typeface="Dosis"/>
                <a:ea typeface="Dosis"/>
                <a:cs typeface="Dosis"/>
                <a:sym typeface="Dosis"/>
              </a:rPr>
              <a:t>Ho scelto i contenuti da trasferire ai miei colleghi tenendo conto delle loro </a:t>
            </a:r>
            <a:r>
              <a:rPr lang="it" sz="1200" b="1" i="0" u="none" strike="noStrike" cap="none" dirty="0">
                <a:solidFill>
                  <a:srgbClr val="222222"/>
                </a:solidFill>
                <a:latin typeface="Dosis"/>
                <a:ea typeface="Dosis"/>
                <a:cs typeface="Dosis"/>
                <a:sym typeface="Dosis"/>
              </a:rPr>
              <a:t>inclinazioni personali</a:t>
            </a:r>
            <a:endParaRPr sz="1200" b="1" i="0" u="none" strike="noStrike" cap="none" dirty="0">
              <a:solidFill>
                <a:srgbClr val="222222"/>
              </a:solidFill>
              <a:latin typeface="Dosis"/>
              <a:ea typeface="Dosis"/>
              <a:cs typeface="Dosis"/>
              <a:sym typeface="Dosis"/>
            </a:endParaRPr>
          </a:p>
          <a:p>
            <a:pPr marL="457200" marR="0" lvl="0" indent="-304800" algn="l" rtl="0">
              <a:lnSpc>
                <a:spcPct val="177272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1200"/>
              <a:buFont typeface="Dosis"/>
              <a:buChar char="❏"/>
            </a:pPr>
            <a:r>
              <a:rPr lang="it" sz="1200" b="0" i="0" u="none" strike="noStrike" cap="none" dirty="0">
                <a:solidFill>
                  <a:srgbClr val="222222"/>
                </a:solidFill>
                <a:latin typeface="Dosis"/>
                <a:ea typeface="Dosis"/>
                <a:cs typeface="Dosis"/>
                <a:sym typeface="Dosis"/>
              </a:rPr>
              <a:t>Ho scelto i contenuti da trasferire ai miei colleghi tenendo conto del </a:t>
            </a:r>
            <a:r>
              <a:rPr lang="it" sz="1200" b="1" i="0" u="none" strike="noStrike" cap="none" dirty="0">
                <a:solidFill>
                  <a:srgbClr val="222222"/>
                </a:solidFill>
                <a:latin typeface="Dosis"/>
                <a:ea typeface="Dosis"/>
                <a:cs typeface="Dosis"/>
                <a:sym typeface="Dosis"/>
              </a:rPr>
              <a:t>PTOF</a:t>
            </a:r>
            <a:endParaRPr sz="1200" b="1" i="0" u="none" strike="noStrike" cap="none" dirty="0">
              <a:solidFill>
                <a:srgbClr val="222222"/>
              </a:solidFill>
              <a:latin typeface="Dosis"/>
              <a:ea typeface="Dosis"/>
              <a:cs typeface="Dosis"/>
              <a:sym typeface="Dosis"/>
            </a:endParaRPr>
          </a:p>
          <a:p>
            <a:pPr marL="457200" marR="0" lvl="0" indent="-304800" algn="l" rtl="0">
              <a:lnSpc>
                <a:spcPct val="177272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1200"/>
              <a:buFont typeface="Dosis"/>
              <a:buChar char="❏"/>
            </a:pPr>
            <a:r>
              <a:rPr lang="it" sz="1200" b="0" i="0" u="none" strike="noStrike" cap="none" dirty="0">
                <a:solidFill>
                  <a:srgbClr val="222222"/>
                </a:solidFill>
                <a:latin typeface="Dosis"/>
                <a:ea typeface="Dosis"/>
                <a:cs typeface="Dosis"/>
                <a:sym typeface="Dosis"/>
              </a:rPr>
              <a:t>Ho scelto i contenuti da trasferire ai miei colleghi tenendo conto delle </a:t>
            </a:r>
            <a:r>
              <a:rPr lang="it" sz="1200" b="1" i="0" u="none" strike="noStrike" cap="none" dirty="0">
                <a:solidFill>
                  <a:srgbClr val="222222"/>
                </a:solidFill>
                <a:latin typeface="Dosis"/>
                <a:ea typeface="Dosis"/>
                <a:cs typeface="Dosis"/>
                <a:sym typeface="Dosis"/>
              </a:rPr>
              <a:t>esigenze dei nostri alunni</a:t>
            </a:r>
            <a:endParaRPr sz="1200" b="1" i="0" u="none" strike="noStrike" cap="none" dirty="0">
              <a:solidFill>
                <a:srgbClr val="222222"/>
              </a:solidFill>
              <a:latin typeface="Dosis"/>
              <a:ea typeface="Dosis"/>
              <a:cs typeface="Dosis"/>
              <a:sym typeface="Dosis"/>
            </a:endParaRPr>
          </a:p>
          <a:p>
            <a:pPr marL="457200" marR="0" lvl="0" indent="-304800" algn="l" rtl="0">
              <a:lnSpc>
                <a:spcPct val="177272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1200"/>
              <a:buFont typeface="Dosis"/>
              <a:buChar char="❏"/>
            </a:pPr>
            <a:r>
              <a:rPr lang="it" sz="1200" b="0" i="0" u="none" strike="noStrike" cap="none" dirty="0">
                <a:solidFill>
                  <a:srgbClr val="222222"/>
                </a:solidFill>
                <a:latin typeface="Dosis"/>
                <a:ea typeface="Dosis"/>
                <a:cs typeface="Dosis"/>
                <a:sym typeface="Dosis"/>
              </a:rPr>
              <a:t>Ho organizzato i corsi in modo da accomodare le </a:t>
            </a:r>
            <a:r>
              <a:rPr lang="it" sz="1200" b="1" i="0" u="none" strike="noStrike" cap="none" dirty="0">
                <a:solidFill>
                  <a:srgbClr val="222222"/>
                </a:solidFill>
                <a:latin typeface="Dosis"/>
                <a:ea typeface="Dosis"/>
                <a:cs typeface="Dosis"/>
                <a:sym typeface="Dosis"/>
              </a:rPr>
              <a:t>esigenze di tutti i miei colleghi</a:t>
            </a:r>
            <a:endParaRPr sz="1200" b="1" i="0" u="none" strike="noStrike" cap="none" dirty="0">
              <a:solidFill>
                <a:srgbClr val="222222"/>
              </a:solidFill>
              <a:latin typeface="Dosis"/>
              <a:ea typeface="Dosis"/>
              <a:cs typeface="Dosis"/>
              <a:sym typeface="Dosis"/>
            </a:endParaRPr>
          </a:p>
          <a:p>
            <a:pPr marL="457200" marR="0" lvl="0" indent="-304800" algn="l" rtl="0">
              <a:lnSpc>
                <a:spcPct val="177272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1200"/>
              <a:buFont typeface="Dosis"/>
              <a:buChar char="❏"/>
            </a:pPr>
            <a:r>
              <a:rPr lang="it" sz="1200" b="0" i="0" u="none" strike="noStrike" cap="none" dirty="0">
                <a:solidFill>
                  <a:srgbClr val="222222"/>
                </a:solidFill>
                <a:latin typeface="Dosis"/>
                <a:ea typeface="Dosis"/>
                <a:cs typeface="Dosis"/>
                <a:sym typeface="Dosis"/>
              </a:rPr>
              <a:t>Ho progettato la formazione interna in modo da evidenziare i </a:t>
            </a:r>
            <a:r>
              <a:rPr lang="it" sz="1200" b="1" i="0" u="none" strike="noStrike" cap="none" dirty="0">
                <a:solidFill>
                  <a:srgbClr val="222222"/>
                </a:solidFill>
                <a:latin typeface="Dosis"/>
                <a:ea typeface="Dosis"/>
                <a:cs typeface="Dosis"/>
                <a:sym typeface="Dosis"/>
              </a:rPr>
              <a:t>contenuti con un maggiore impatto </a:t>
            </a:r>
            <a:r>
              <a:rPr lang="it" sz="1200" b="0" i="0" u="none" strike="noStrike" cap="none" dirty="0">
                <a:solidFill>
                  <a:srgbClr val="222222"/>
                </a:solidFill>
                <a:latin typeface="Dosis"/>
                <a:ea typeface="Dosis"/>
                <a:cs typeface="Dosis"/>
                <a:sym typeface="Dosis"/>
              </a:rPr>
              <a:t>potenziale sulla didattica della mia scuola</a:t>
            </a:r>
            <a:endParaRPr sz="1200" b="0" i="0" u="none" strike="noStrike" cap="none" dirty="0">
              <a:solidFill>
                <a:srgbClr val="222222"/>
              </a:solidFill>
              <a:latin typeface="Dosis"/>
              <a:ea typeface="Dosis"/>
              <a:cs typeface="Dosis"/>
              <a:sym typeface="Dosis"/>
            </a:endParaRPr>
          </a:p>
          <a:p>
            <a:pPr marL="457200" marR="0" lvl="0" indent="-3048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1200"/>
              <a:buFont typeface="Dosis"/>
              <a:buChar char="❏"/>
            </a:pPr>
            <a:r>
              <a:rPr lang="it" sz="1200" b="0" i="0" u="none" strike="noStrike" cap="none" dirty="0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 Ho completato insieme ai miei colleghi la stesura di un </a:t>
            </a:r>
            <a:r>
              <a:rPr lang="it" sz="1200" b="1" i="0" u="none" strike="noStrike" cap="none" dirty="0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piano di ulteriore disseminazione </a:t>
            </a:r>
            <a:r>
              <a:rPr lang="it" sz="1200" b="0" i="0" u="none" strike="noStrike" cap="none" dirty="0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dei contenuti appresi al resto della comunità scolastica</a:t>
            </a:r>
            <a:endParaRPr sz="1200" b="0" i="0" u="none" strike="noStrike" cap="none" dirty="0">
              <a:solidFill>
                <a:schemeClr val="dk1"/>
              </a:solidFill>
              <a:latin typeface="Dosis"/>
              <a:ea typeface="Dosis"/>
              <a:cs typeface="Dosis"/>
              <a:sym typeface="Dosis"/>
            </a:endParaRPr>
          </a:p>
          <a:p>
            <a:pPr marL="457200" marR="0" lvl="0" indent="-304800" algn="l" rtl="0">
              <a:lnSpc>
                <a:spcPct val="177272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1200"/>
              <a:buFont typeface="Dosis"/>
              <a:buChar char="❏"/>
            </a:pPr>
            <a:r>
              <a:rPr lang="it" sz="1200" b="0" i="0" u="none" strike="noStrike" cap="none" dirty="0">
                <a:solidFill>
                  <a:srgbClr val="222222"/>
                </a:solidFill>
                <a:latin typeface="Dosis"/>
                <a:ea typeface="Dosis"/>
                <a:cs typeface="Dosis"/>
                <a:sym typeface="Dosis"/>
              </a:rPr>
              <a:t>Il piano in questione è </a:t>
            </a:r>
            <a:r>
              <a:rPr lang="it" sz="1200" b="1" i="0" u="none" strike="noStrike" cap="none" dirty="0">
                <a:solidFill>
                  <a:srgbClr val="222222"/>
                </a:solidFill>
                <a:latin typeface="Dosis"/>
                <a:ea typeface="Dosis"/>
                <a:cs typeface="Dosis"/>
                <a:sym typeface="Dosis"/>
              </a:rPr>
              <a:t>realistico e attuabile</a:t>
            </a:r>
            <a:endParaRPr sz="1200" b="1" i="0" u="none" strike="noStrike" cap="none" dirty="0">
              <a:solidFill>
                <a:srgbClr val="222222"/>
              </a:solidFill>
              <a:latin typeface="Dosis"/>
              <a:ea typeface="Dosis"/>
              <a:cs typeface="Dosis"/>
              <a:sym typeface="Dosi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rgbClr val="8B82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8334875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3" name="Google Shape;283;p43" descr="Rcinonnesioni_Texture_Coxxlor-03.png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8375" y="-266700"/>
            <a:ext cx="9144003" cy="1053001"/>
          </a:xfrm>
          <a:prstGeom prst="rect">
            <a:avLst/>
          </a:prstGeom>
          <a:noFill/>
          <a:ln>
            <a:noFill/>
          </a:ln>
        </p:spPr>
      </p:pic>
      <p:sp>
        <p:nvSpPr>
          <p:cNvPr id="284" name="Google Shape;284;p43"/>
          <p:cNvSpPr txBox="1"/>
          <p:nvPr/>
        </p:nvSpPr>
        <p:spPr>
          <a:xfrm>
            <a:off x="8636625" y="4650250"/>
            <a:ext cx="324000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5" name="Google Shape;285;p43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Dosis"/>
              <a:buNone/>
            </a:pPr>
            <a:fld id="{00000000-1234-1234-1234-123412341234}" type="slidenum">
              <a:rPr lang="it" sz="1400" b="0" i="0" u="none" strike="noStrike" cap="none">
                <a:solidFill>
                  <a:srgbClr val="000000"/>
                </a:solidFill>
                <a:latin typeface="Dosis"/>
                <a:ea typeface="Dosis"/>
                <a:cs typeface="Dosis"/>
                <a:sym typeface="Dosis"/>
              </a:rPr>
              <a:t>31</a:t>
            </a:fld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86" name="Google Shape;286;p43" descr="riconnessioni-loghi-logotipo-colori.png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1675" y="4608562"/>
            <a:ext cx="1371601" cy="414225"/>
          </a:xfrm>
          <a:prstGeom prst="rect">
            <a:avLst/>
          </a:prstGeom>
          <a:noFill/>
          <a:ln>
            <a:noFill/>
          </a:ln>
        </p:spPr>
      </p:pic>
      <p:sp>
        <p:nvSpPr>
          <p:cNvPr id="287" name="Google Shape;287;p43"/>
          <p:cNvSpPr txBox="1"/>
          <p:nvPr/>
        </p:nvSpPr>
        <p:spPr>
          <a:xfrm>
            <a:off x="1218825" y="1170112"/>
            <a:ext cx="6556200" cy="98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Source Sans Pro SemiBold"/>
              <a:buNone/>
            </a:pPr>
            <a:r>
              <a:rPr lang="it" sz="2200" b="0" i="0" u="none" strike="noStrike" cap="none">
                <a:solidFill>
                  <a:schemeClr val="dk1"/>
                </a:solidFill>
                <a:latin typeface="Dosis SemiBold"/>
                <a:ea typeface="Dosis SemiBold"/>
                <a:cs typeface="Dosis SemiBold"/>
                <a:sym typeface="Dosis SemiBold"/>
              </a:rPr>
              <a:t>Qualche dritta:</a:t>
            </a:r>
            <a:endParaRPr sz="1400" b="0" i="0" u="none" strike="noStrike" cap="none">
              <a:solidFill>
                <a:srgbClr val="000000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288" name="Google Shape;288;p43"/>
          <p:cNvCxnSpPr/>
          <p:nvPr/>
        </p:nvCxnSpPr>
        <p:spPr>
          <a:xfrm>
            <a:off x="1279500" y="1070437"/>
            <a:ext cx="6096000" cy="0"/>
          </a:xfrm>
          <a:prstGeom prst="straightConnector1">
            <a:avLst/>
          </a:prstGeom>
          <a:noFill/>
          <a:ln w="38100" cap="flat" cmpd="sng">
            <a:solidFill>
              <a:srgbClr val="8B82FF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289" name="Google Shape;289;p43" descr="segmento cerchio box.png"/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18825" y="1014688"/>
            <a:ext cx="115200" cy="110026"/>
          </a:xfrm>
          <a:prstGeom prst="rect">
            <a:avLst/>
          </a:prstGeom>
          <a:noFill/>
          <a:ln>
            <a:noFill/>
          </a:ln>
        </p:spPr>
      </p:pic>
      <p:pic>
        <p:nvPicPr>
          <p:cNvPr id="290" name="Google Shape;290;p43" descr="segmento cerchio box.png"/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19750" y="1015338"/>
            <a:ext cx="115200" cy="110026"/>
          </a:xfrm>
          <a:prstGeom prst="rect">
            <a:avLst/>
          </a:prstGeom>
          <a:noFill/>
          <a:ln>
            <a:noFill/>
          </a:ln>
        </p:spPr>
      </p:pic>
      <p:sp>
        <p:nvSpPr>
          <p:cNvPr id="291" name="Google Shape;291;p43"/>
          <p:cNvSpPr txBox="1"/>
          <p:nvPr/>
        </p:nvSpPr>
        <p:spPr>
          <a:xfrm>
            <a:off x="1332875" y="1824725"/>
            <a:ext cx="6096000" cy="2463900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it" sz="1400" b="0" i="0" u="none" strike="noStrike" cap="none">
                <a:solidFill>
                  <a:schemeClr val="dk1"/>
                </a:solidFill>
                <a:latin typeface="Dosis SemiBold"/>
                <a:ea typeface="Dosis SemiBold"/>
                <a:cs typeface="Dosis SemiBold"/>
                <a:sym typeface="Dosis SemiBold"/>
              </a:rPr>
              <a:t>Divertitevi!</a:t>
            </a:r>
            <a:endParaRPr sz="1400" b="0" i="0" u="none" strike="noStrike" cap="none">
              <a:solidFill>
                <a:schemeClr val="dk1"/>
              </a:solidFill>
              <a:latin typeface="Dosis SemiBold"/>
              <a:ea typeface="Dosis SemiBold"/>
              <a:cs typeface="Dosis SemiBold"/>
              <a:sym typeface="Dosis SemiBold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chemeClr val="dk1"/>
              </a:solidFill>
              <a:latin typeface="Dosis SemiBold"/>
              <a:ea typeface="Dosis SemiBold"/>
              <a:cs typeface="Dosis SemiBold"/>
              <a:sym typeface="Dosis SemiBold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it" sz="1200" b="0" i="0" u="none" strike="noStrike" cap="none">
                <a:solidFill>
                  <a:schemeClr val="dk1"/>
                </a:solidFill>
                <a:latin typeface="Dosis SemiBold"/>
                <a:ea typeface="Dosis SemiBold"/>
                <a:cs typeface="Dosis SemiBold"/>
                <a:sym typeface="Dosis SemiBold"/>
              </a:rPr>
              <a:t>La formazione interna può rappresentare un’occasione preziosa per interagire coi tuoi colleghi in modi diversi dai soliti.</a:t>
            </a:r>
            <a:endParaRPr sz="1200" b="0" i="0" u="none" strike="noStrike" cap="none">
              <a:solidFill>
                <a:schemeClr val="dk1"/>
              </a:solidFill>
              <a:latin typeface="Dosis SemiBold"/>
              <a:ea typeface="Dosis SemiBold"/>
              <a:cs typeface="Dosis SemiBold"/>
              <a:sym typeface="Dosis SemiBold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Dosis SemiBold"/>
              <a:ea typeface="Dosis SemiBold"/>
              <a:cs typeface="Dosis SemiBold"/>
              <a:sym typeface="Dosis SemiBold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it" sz="1200" b="0" i="0" u="none" strike="noStrike" cap="none">
                <a:solidFill>
                  <a:schemeClr val="dk1"/>
                </a:solidFill>
                <a:latin typeface="Dosis SemiBold"/>
                <a:ea typeface="Dosis SemiBold"/>
                <a:cs typeface="Dosis SemiBold"/>
                <a:sym typeface="Dosis SemiBold"/>
              </a:rPr>
              <a:t>Invitali a condividere i loro interessi e le loro curiosità.</a:t>
            </a:r>
            <a:endParaRPr sz="1200" b="0" i="0" u="none" strike="noStrike" cap="none">
              <a:solidFill>
                <a:schemeClr val="dk1"/>
              </a:solidFill>
              <a:latin typeface="Dosis SemiBold"/>
              <a:ea typeface="Dosis SemiBold"/>
              <a:cs typeface="Dosis SemiBold"/>
              <a:sym typeface="Dosis SemiBold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Dosis SemiBold"/>
              <a:ea typeface="Dosis SemiBold"/>
              <a:cs typeface="Dosis SemiBold"/>
              <a:sym typeface="Dosis SemiBold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it" sz="1200" b="0" i="0" u="none" strike="noStrike" cap="none">
                <a:solidFill>
                  <a:schemeClr val="dk1"/>
                </a:solidFill>
                <a:latin typeface="Dosis SemiBold"/>
                <a:ea typeface="Dosis SemiBold"/>
                <a:cs typeface="Dosis SemiBold"/>
                <a:sym typeface="Dosis SemiBold"/>
              </a:rPr>
              <a:t>Sii onesto sulle difficoltà che hai riscontrato, sarà più facile per loro mettersi in gioco.</a:t>
            </a:r>
            <a:endParaRPr sz="1200" b="0" i="0" u="none" strike="noStrike" cap="none">
              <a:solidFill>
                <a:schemeClr val="dk1"/>
              </a:solidFill>
              <a:latin typeface="Dosis SemiBold"/>
              <a:ea typeface="Dosis SemiBold"/>
              <a:cs typeface="Dosis SemiBold"/>
              <a:sym typeface="Dosis SemiBold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it" sz="1200" b="0" i="0" u="none" strike="noStrike" cap="none">
                <a:solidFill>
                  <a:schemeClr val="dk1"/>
                </a:solidFill>
                <a:latin typeface="Dosis SemiBold"/>
                <a:ea typeface="Dosis SemiBold"/>
                <a:cs typeface="Dosis SemiBold"/>
                <a:sym typeface="Dosis SemiBold"/>
              </a:rPr>
              <a:t> </a:t>
            </a:r>
            <a:endParaRPr sz="1200" b="0" i="0" u="none" strike="noStrike" cap="none">
              <a:solidFill>
                <a:schemeClr val="dk1"/>
              </a:solidFill>
              <a:latin typeface="Dosis SemiBold"/>
              <a:ea typeface="Dosis SemiBold"/>
              <a:cs typeface="Dosis SemiBold"/>
              <a:sym typeface="Dosis SemiBold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it" sz="1200" b="0" i="0" u="none" strike="noStrike" cap="none">
                <a:solidFill>
                  <a:schemeClr val="dk1"/>
                </a:solidFill>
                <a:latin typeface="Dosis SemiBold"/>
                <a:ea typeface="Dosis SemiBold"/>
                <a:cs typeface="Dosis SemiBold"/>
                <a:sym typeface="Dosis SemiBold"/>
              </a:rPr>
              <a:t>Puoi sperimentare con metodologie collaborative, con percorsi di ricerca individuale, con la condivisione di esperienze pregresse.</a:t>
            </a:r>
            <a:endParaRPr sz="1200" b="0" i="0" u="none" strike="noStrike" cap="none">
              <a:solidFill>
                <a:schemeClr val="dk1"/>
              </a:solidFill>
              <a:latin typeface="Dosis SemiBold"/>
              <a:ea typeface="Dosis SemiBold"/>
              <a:cs typeface="Dosis SemiBold"/>
              <a:sym typeface="Dosis SemiBold"/>
            </a:endParaRPr>
          </a:p>
        </p:txBody>
      </p:sp>
    </p:spTree>
    <p:extLst>
      <p:ext uri="{BB962C8B-B14F-4D97-AF65-F5344CB8AC3E}">
        <p14:creationId xmlns:p14="http://schemas.microsoft.com/office/powerpoint/2010/main" val="426501305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" name="Google Shape;296;p44" descr="Rcinonnesioni_Texture_Coxxlor-03.png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0900" y="3"/>
            <a:ext cx="9172500" cy="5244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97" name="Google Shape;297;p44" descr="riconnessioni-loghi-logotipo-colori.png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1675" y="4608562"/>
            <a:ext cx="1371601" cy="414225"/>
          </a:xfrm>
          <a:prstGeom prst="rect">
            <a:avLst/>
          </a:prstGeom>
          <a:noFill/>
          <a:ln>
            <a:noFill/>
          </a:ln>
        </p:spPr>
      </p:pic>
      <p:sp>
        <p:nvSpPr>
          <p:cNvPr id="298" name="Google Shape;298;p44"/>
          <p:cNvSpPr txBox="1">
            <a:spLocks noGrp="1"/>
          </p:cNvSpPr>
          <p:nvPr>
            <p:ph type="ctrTitle" idx="4294967295"/>
          </p:nvPr>
        </p:nvSpPr>
        <p:spPr>
          <a:xfrm>
            <a:off x="2070288" y="1553525"/>
            <a:ext cx="4953000" cy="100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osis"/>
              <a:buNone/>
            </a:pPr>
            <a:r>
              <a:rPr lang="it" sz="2800" b="0" i="0" u="none" strike="noStrike" cap="none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PRESENTAZIONE</a:t>
            </a:r>
            <a:endParaRPr sz="2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9" name="Google Shape;299;p44"/>
          <p:cNvSpPr/>
          <p:nvPr/>
        </p:nvSpPr>
        <p:spPr>
          <a:xfrm>
            <a:off x="1795463" y="1346800"/>
            <a:ext cx="5486400" cy="2488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chemeClr val="dk1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pic>
        <p:nvPicPr>
          <p:cNvPr id="300" name="Google Shape;300;p44" descr="segmento cerchio box.png"/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-5400000">
            <a:off x="6045702" y="2514562"/>
            <a:ext cx="2513024" cy="78902"/>
          </a:xfrm>
          <a:prstGeom prst="rect">
            <a:avLst/>
          </a:prstGeom>
          <a:noFill/>
          <a:ln>
            <a:noFill/>
          </a:ln>
        </p:spPr>
      </p:pic>
      <p:pic>
        <p:nvPicPr>
          <p:cNvPr id="301" name="Google Shape;301;p44" descr="segmento cerchio box.png"/>
          <p:cNvPicPr preferRelativeResize="0"/>
          <p:nvPr/>
        </p:nvPicPr>
        <p:blipFill rotWithShape="1">
          <a:blip r:embed="rId6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-5400000">
            <a:off x="551525" y="2531662"/>
            <a:ext cx="2514826" cy="4290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02" name="Google Shape;302;p44"/>
          <p:cNvGrpSpPr/>
          <p:nvPr/>
        </p:nvGrpSpPr>
        <p:grpSpPr>
          <a:xfrm>
            <a:off x="1749213" y="1270586"/>
            <a:ext cx="5645575" cy="110839"/>
            <a:chOff x="1776200" y="984363"/>
            <a:chExt cx="5645575" cy="110839"/>
          </a:xfrm>
        </p:grpSpPr>
        <p:pic>
          <p:nvPicPr>
            <p:cNvPr id="303" name="Google Shape;303;p44" descr="segmento cerchio box.png"/>
            <p:cNvPicPr preferRelativeResize="0"/>
            <p:nvPr/>
          </p:nvPicPr>
          <p:blipFill rotWithShape="1">
            <a:blip r:embed="rId7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779100" y="1006675"/>
              <a:ext cx="5642675" cy="5715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04" name="Google Shape;304;p44" descr="segmento cerchio box.png"/>
            <p:cNvPicPr preferRelativeResize="0"/>
            <p:nvPr/>
          </p:nvPicPr>
          <p:blipFill rotWithShape="1">
            <a:blip r:embed="rId8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776200" y="984363"/>
              <a:ext cx="115200" cy="11018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05" name="Google Shape;305;p44" descr="segmento cerchio box.png"/>
            <p:cNvPicPr preferRelativeResize="0"/>
            <p:nvPr/>
          </p:nvPicPr>
          <p:blipFill rotWithShape="1">
            <a:blip r:embed="rId8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267525" y="985013"/>
              <a:ext cx="115200" cy="110189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06" name="Google Shape;306;p44"/>
          <p:cNvGrpSpPr/>
          <p:nvPr/>
        </p:nvGrpSpPr>
        <p:grpSpPr>
          <a:xfrm>
            <a:off x="1741275" y="3760310"/>
            <a:ext cx="5661438" cy="112589"/>
            <a:chOff x="1771050" y="4117563"/>
            <a:chExt cx="5661438" cy="112589"/>
          </a:xfrm>
        </p:grpSpPr>
        <p:pic>
          <p:nvPicPr>
            <p:cNvPr id="307" name="Google Shape;307;p44" descr="segmento cerchio box.png"/>
            <p:cNvPicPr preferRelativeResize="0"/>
            <p:nvPr/>
          </p:nvPicPr>
          <p:blipFill rotWithShape="1">
            <a:blip r:embed="rId9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800888" y="4130320"/>
              <a:ext cx="5631600" cy="84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08" name="Google Shape;308;p44" descr="segmento cerchio box.png"/>
            <p:cNvPicPr preferRelativeResize="0"/>
            <p:nvPr/>
          </p:nvPicPr>
          <p:blipFill rotWithShape="1">
            <a:blip r:embed="rId8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771050" y="4117563"/>
              <a:ext cx="115200" cy="11018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09" name="Google Shape;309;p44" descr="segmento cerchio box.png"/>
            <p:cNvPicPr preferRelativeResize="0"/>
            <p:nvPr/>
          </p:nvPicPr>
          <p:blipFill rotWithShape="1">
            <a:blip r:embed="rId8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272275" y="4119963"/>
              <a:ext cx="115200" cy="11018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10" name="Google Shape;310;p44"/>
          <p:cNvSpPr txBox="1"/>
          <p:nvPr/>
        </p:nvSpPr>
        <p:spPr>
          <a:xfrm>
            <a:off x="1830388" y="1381425"/>
            <a:ext cx="5409900" cy="237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it" sz="1600" b="0" i="0" u="none" strike="noStrike" cap="none">
                <a:solidFill>
                  <a:schemeClr val="dk1"/>
                </a:solidFill>
                <a:latin typeface="Dosis SemiBold"/>
                <a:ea typeface="Dosis SemiBold"/>
                <a:cs typeface="Dosis SemiBold"/>
                <a:sym typeface="Dosis SemiBold"/>
              </a:rPr>
              <a:t>Riconnessioni comincia qui</a:t>
            </a:r>
            <a:r>
              <a:rPr lang="it" sz="1600" b="0" i="0" u="none" strike="noStrike" cap="none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. I prossimi mesi saranno pieni di eventi sulla didattica innovativa ai quali saremmo felicissimi di rivederti. Tieni d’occhio il nostro sito per aggiornamenti e non esitare a scriverci in futuro.</a:t>
            </a:r>
            <a:endParaRPr sz="1600" b="0" i="0" u="none" strike="noStrike" cap="none">
              <a:solidFill>
                <a:schemeClr val="dk1"/>
              </a:solidFill>
              <a:latin typeface="Dosis"/>
              <a:ea typeface="Dosis"/>
              <a:cs typeface="Dosis"/>
              <a:sym typeface="Dosi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600" b="0" i="0" u="none" strike="noStrike" cap="none">
              <a:solidFill>
                <a:schemeClr val="dk1"/>
              </a:solidFill>
              <a:latin typeface="Dosis"/>
              <a:ea typeface="Dosis"/>
              <a:cs typeface="Dosis"/>
              <a:sym typeface="Dosi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it" sz="1600" b="0" i="0" u="none" strike="noStrike" cap="none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Grazie ancora,</a:t>
            </a:r>
            <a:endParaRPr sz="1600" b="0" i="0" u="none" strike="noStrike" cap="none">
              <a:solidFill>
                <a:schemeClr val="dk1"/>
              </a:solidFill>
              <a:latin typeface="Dosis"/>
              <a:ea typeface="Dosis"/>
              <a:cs typeface="Dosis"/>
              <a:sym typeface="Dosi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600" b="0" i="0" u="none" strike="noStrike" cap="none">
              <a:solidFill>
                <a:schemeClr val="dk1"/>
              </a:solidFill>
              <a:latin typeface="Dosis"/>
              <a:ea typeface="Dosis"/>
              <a:cs typeface="Dosis"/>
              <a:sym typeface="Dosi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it" sz="1600" b="0" i="0" u="none" strike="noStrike" cap="none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Il team di Riconnessioni</a:t>
            </a:r>
            <a:endParaRPr sz="1600" b="0" i="0" u="none" strike="noStrike" cap="none">
              <a:solidFill>
                <a:schemeClr val="dk1"/>
              </a:solidFill>
              <a:latin typeface="Dosis"/>
              <a:ea typeface="Dosis"/>
              <a:cs typeface="Dosis"/>
              <a:sym typeface="Dosi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it" sz="1600" b="0" i="0" u="sng" strike="noStrike" cap="none">
                <a:solidFill>
                  <a:schemeClr val="hlink"/>
                </a:solidFill>
                <a:latin typeface="Dosis"/>
                <a:ea typeface="Dosis"/>
                <a:cs typeface="Dosis"/>
                <a:sym typeface="Dosis"/>
                <a:hlinkClick r:id="rId10"/>
              </a:rPr>
              <a:t>riconnessioni@fondazionescuola.it</a:t>
            </a:r>
            <a:endParaRPr sz="1600" b="0" i="0" u="none" strike="noStrike" cap="none">
              <a:solidFill>
                <a:schemeClr val="dk1"/>
              </a:solidFill>
              <a:latin typeface="Dosis"/>
              <a:ea typeface="Dosis"/>
              <a:cs typeface="Dosis"/>
              <a:sym typeface="Dosi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600" b="0" i="0" u="none" strike="noStrike" cap="none">
              <a:solidFill>
                <a:schemeClr val="dk1"/>
              </a:solidFill>
              <a:latin typeface="Dosis"/>
              <a:ea typeface="Dosis"/>
              <a:cs typeface="Dosis"/>
              <a:sym typeface="Dosi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Dosis"/>
              <a:buNone/>
            </a:pPr>
            <a:endParaRPr sz="4000" b="0" i="0" u="none" strike="noStrike" cap="none">
              <a:solidFill>
                <a:srgbClr val="000000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sp>
        <p:nvSpPr>
          <p:cNvPr id="311" name="Google Shape;311;p44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it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32</a:t>
            </a:fld>
            <a:endParaRPr sz="10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438603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" name="Google Shape;296;p44" descr="Rcinonnesioni_Texture_Coxxlor-03.png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0900" y="3"/>
            <a:ext cx="9172500" cy="5244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97" name="Google Shape;297;p44" descr="riconnessioni-loghi-logotipo-colori.png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1675" y="4608562"/>
            <a:ext cx="1371601" cy="414225"/>
          </a:xfrm>
          <a:prstGeom prst="rect">
            <a:avLst/>
          </a:prstGeom>
          <a:noFill/>
          <a:ln>
            <a:noFill/>
          </a:ln>
        </p:spPr>
      </p:pic>
      <p:sp>
        <p:nvSpPr>
          <p:cNvPr id="298" name="Google Shape;298;p44"/>
          <p:cNvSpPr txBox="1">
            <a:spLocks noGrp="1"/>
          </p:cNvSpPr>
          <p:nvPr>
            <p:ph type="ctrTitle" idx="4294967295"/>
          </p:nvPr>
        </p:nvSpPr>
        <p:spPr>
          <a:xfrm>
            <a:off x="2070288" y="1553525"/>
            <a:ext cx="4953000" cy="100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osis"/>
              <a:buNone/>
            </a:pPr>
            <a:r>
              <a:rPr lang="it" sz="2800" b="0" i="0" u="none" strike="noStrike" cap="none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PRESENTAZIONE</a:t>
            </a:r>
            <a:endParaRPr sz="2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9" name="Google Shape;299;p44"/>
          <p:cNvSpPr/>
          <p:nvPr/>
        </p:nvSpPr>
        <p:spPr>
          <a:xfrm>
            <a:off x="1795463" y="1346800"/>
            <a:ext cx="5486400" cy="2488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chemeClr val="dk1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pic>
        <p:nvPicPr>
          <p:cNvPr id="300" name="Google Shape;300;p44" descr="segmento cerchio box.png"/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-5400000">
            <a:off x="6045702" y="2514562"/>
            <a:ext cx="2513024" cy="78902"/>
          </a:xfrm>
          <a:prstGeom prst="rect">
            <a:avLst/>
          </a:prstGeom>
          <a:noFill/>
          <a:ln>
            <a:noFill/>
          </a:ln>
        </p:spPr>
      </p:pic>
      <p:pic>
        <p:nvPicPr>
          <p:cNvPr id="301" name="Google Shape;301;p44" descr="segmento cerchio box.png"/>
          <p:cNvPicPr preferRelativeResize="0"/>
          <p:nvPr/>
        </p:nvPicPr>
        <p:blipFill rotWithShape="1">
          <a:blip r:embed="rId6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-5400000">
            <a:off x="551525" y="2531662"/>
            <a:ext cx="2514826" cy="4290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02" name="Google Shape;302;p44"/>
          <p:cNvGrpSpPr/>
          <p:nvPr/>
        </p:nvGrpSpPr>
        <p:grpSpPr>
          <a:xfrm>
            <a:off x="1749213" y="1270586"/>
            <a:ext cx="5645575" cy="110839"/>
            <a:chOff x="1776200" y="984363"/>
            <a:chExt cx="5645575" cy="110839"/>
          </a:xfrm>
        </p:grpSpPr>
        <p:pic>
          <p:nvPicPr>
            <p:cNvPr id="303" name="Google Shape;303;p44" descr="segmento cerchio box.png"/>
            <p:cNvPicPr preferRelativeResize="0"/>
            <p:nvPr/>
          </p:nvPicPr>
          <p:blipFill rotWithShape="1">
            <a:blip r:embed="rId7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779100" y="1006675"/>
              <a:ext cx="5642675" cy="5715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04" name="Google Shape;304;p44" descr="segmento cerchio box.png"/>
            <p:cNvPicPr preferRelativeResize="0"/>
            <p:nvPr/>
          </p:nvPicPr>
          <p:blipFill rotWithShape="1">
            <a:blip r:embed="rId8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776200" y="984363"/>
              <a:ext cx="115200" cy="11018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05" name="Google Shape;305;p44" descr="segmento cerchio box.png"/>
            <p:cNvPicPr preferRelativeResize="0"/>
            <p:nvPr/>
          </p:nvPicPr>
          <p:blipFill rotWithShape="1">
            <a:blip r:embed="rId8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267525" y="985013"/>
              <a:ext cx="115200" cy="110189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06" name="Google Shape;306;p44"/>
          <p:cNvGrpSpPr/>
          <p:nvPr/>
        </p:nvGrpSpPr>
        <p:grpSpPr>
          <a:xfrm>
            <a:off x="1741275" y="3760310"/>
            <a:ext cx="5661438" cy="112589"/>
            <a:chOff x="1771050" y="4117563"/>
            <a:chExt cx="5661438" cy="112589"/>
          </a:xfrm>
        </p:grpSpPr>
        <p:pic>
          <p:nvPicPr>
            <p:cNvPr id="307" name="Google Shape;307;p44" descr="segmento cerchio box.png"/>
            <p:cNvPicPr preferRelativeResize="0"/>
            <p:nvPr/>
          </p:nvPicPr>
          <p:blipFill rotWithShape="1">
            <a:blip r:embed="rId9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800888" y="4130320"/>
              <a:ext cx="5631600" cy="84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08" name="Google Shape;308;p44" descr="segmento cerchio box.png"/>
            <p:cNvPicPr preferRelativeResize="0"/>
            <p:nvPr/>
          </p:nvPicPr>
          <p:blipFill rotWithShape="1">
            <a:blip r:embed="rId8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771050" y="4117563"/>
              <a:ext cx="115200" cy="11018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09" name="Google Shape;309;p44" descr="segmento cerchio box.png"/>
            <p:cNvPicPr preferRelativeResize="0"/>
            <p:nvPr/>
          </p:nvPicPr>
          <p:blipFill rotWithShape="1">
            <a:blip r:embed="rId8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272275" y="4119963"/>
              <a:ext cx="115200" cy="11018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10" name="Google Shape;310;p44"/>
          <p:cNvSpPr txBox="1"/>
          <p:nvPr/>
        </p:nvSpPr>
        <p:spPr>
          <a:xfrm>
            <a:off x="1830388" y="1381425"/>
            <a:ext cx="5409900" cy="237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it-IT" sz="1600" b="0" i="0" u="none" strike="noStrike" cap="none" dirty="0">
                <a:solidFill>
                  <a:schemeClr val="dk1"/>
                </a:solidFill>
                <a:latin typeface="Dosis SemiBold"/>
                <a:ea typeface="Dosis SemiBold"/>
                <a:cs typeface="Dosis SemiBold"/>
                <a:sym typeface="Dosis SemiBold"/>
              </a:rPr>
              <a:t>Compila il questionario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it-IT" sz="1600" dirty="0">
              <a:solidFill>
                <a:schemeClr val="dk1"/>
              </a:solidFill>
              <a:latin typeface="Dosis SemiBold"/>
              <a:ea typeface="Dosis"/>
              <a:cs typeface="Dosis"/>
              <a:sym typeface="Dosis SemiBold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it-IT" sz="1600" b="0" i="0" u="none" strike="noStrike" cap="none" dirty="0">
              <a:solidFill>
                <a:schemeClr val="dk1"/>
              </a:solidFill>
              <a:latin typeface="Dosis SemiBold"/>
              <a:ea typeface="Dosis"/>
              <a:cs typeface="Dosis"/>
              <a:sym typeface="Dosis SemiBold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it-IT" sz="1600" dirty="0">
              <a:solidFill>
                <a:schemeClr val="dk1"/>
              </a:solidFill>
              <a:latin typeface="Dosis SemiBold"/>
              <a:ea typeface="Dosis"/>
              <a:cs typeface="Dosis"/>
              <a:sym typeface="Dosis SemiBold"/>
            </a:endParaRPr>
          </a:p>
          <a:p>
            <a:pPr>
              <a:buClr>
                <a:schemeClr val="dk1"/>
              </a:buClr>
              <a:buSzPts val="1100"/>
            </a:pPr>
            <a:r>
              <a:rPr lang="it-IT" dirty="0">
                <a:latin typeface="courier new" panose="02070309020205020404" pitchFamily="49" charset="0"/>
                <a:hlinkClick r:id="rId10"/>
              </a:rPr>
              <a:t>https://www.formdesk.com/asvapp/SCHEDA_FEEDBACK_5</a:t>
            </a:r>
            <a:endParaRPr lang="it-IT" dirty="0">
              <a:latin typeface="courier new" panose="02070309020205020404" pitchFamily="49" charset="0"/>
            </a:endParaRPr>
          </a:p>
          <a:p>
            <a:pPr>
              <a:buClr>
                <a:schemeClr val="dk1"/>
              </a:buClr>
              <a:buSzPts val="1100"/>
            </a:pPr>
            <a:endParaRPr lang="it-IT"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it-IT" sz="1600" b="0" i="0" u="none" strike="noStrike" cap="none" dirty="0">
              <a:solidFill>
                <a:schemeClr val="dk1"/>
              </a:solidFill>
              <a:latin typeface="Dosis SemiBold"/>
              <a:ea typeface="Dosis"/>
              <a:cs typeface="Dosis"/>
              <a:sym typeface="Dosis SemiBold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it-IT" sz="1600" dirty="0">
              <a:solidFill>
                <a:schemeClr val="dk1"/>
              </a:solidFill>
              <a:latin typeface="Dosis SemiBold"/>
              <a:ea typeface="Dosis"/>
              <a:cs typeface="Dosis"/>
              <a:sym typeface="Dosis SemiBold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it-IT" sz="1600" b="0" i="0" u="none" strike="noStrike" cap="none" dirty="0">
                <a:solidFill>
                  <a:schemeClr val="dk1"/>
                </a:solidFill>
                <a:latin typeface="Dosis SemiBold"/>
                <a:ea typeface="Dosis"/>
                <a:cs typeface="Dosis"/>
                <a:sym typeface="Dosis SemiBold"/>
              </a:rPr>
              <a:t>Grazie!</a:t>
            </a:r>
            <a:endParaRPr sz="1600" b="0" i="0" u="none" strike="noStrike" cap="none" dirty="0">
              <a:solidFill>
                <a:schemeClr val="dk1"/>
              </a:solidFill>
              <a:latin typeface="Dosis"/>
              <a:ea typeface="Dosis"/>
              <a:cs typeface="Dosis"/>
              <a:sym typeface="Dosi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600" b="0" i="0" u="none" strike="noStrike" cap="none" dirty="0">
              <a:solidFill>
                <a:schemeClr val="dk1"/>
              </a:solidFill>
              <a:latin typeface="Dosis"/>
              <a:ea typeface="Dosis"/>
              <a:cs typeface="Dosis"/>
              <a:sym typeface="Dosi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Dosis"/>
              <a:buNone/>
            </a:pPr>
            <a:endParaRPr sz="4000" b="0" i="0" u="none" strike="noStrike" cap="none" dirty="0">
              <a:solidFill>
                <a:srgbClr val="000000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sp>
        <p:nvSpPr>
          <p:cNvPr id="311" name="Google Shape;311;p44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it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33</a:t>
            </a:fld>
            <a:endParaRPr sz="10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263479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47"/>
          <p:cNvSpPr/>
          <p:nvPr/>
        </p:nvSpPr>
        <p:spPr>
          <a:xfrm>
            <a:off x="4892700" y="971975"/>
            <a:ext cx="3835500" cy="3479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2" name="Google Shape;282;p47"/>
          <p:cNvSpPr txBox="1"/>
          <p:nvPr/>
        </p:nvSpPr>
        <p:spPr>
          <a:xfrm>
            <a:off x="4878750" y="960550"/>
            <a:ext cx="3835500" cy="347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it" sz="1200" b="0" i="0" u="none" strike="noStrike" cap="none">
                <a:solidFill>
                  <a:schemeClr val="dk1"/>
                </a:solidFill>
                <a:latin typeface="Dosis SemiBold"/>
                <a:ea typeface="Dosis SemiBold"/>
                <a:cs typeface="Dosis SemiBold"/>
                <a:sym typeface="Dosis SemiBold"/>
              </a:rPr>
              <a:t>Cosa troverai nelle prossime pagine?</a:t>
            </a:r>
            <a:endParaRPr sz="1200" b="0" i="0" u="none" strike="noStrike" cap="none">
              <a:solidFill>
                <a:schemeClr val="dk1"/>
              </a:solidFill>
              <a:latin typeface="Dosis SemiBold"/>
              <a:ea typeface="Dosis SemiBold"/>
              <a:cs typeface="Dosis SemiBold"/>
              <a:sym typeface="Dosis SemiBold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it" sz="1200" b="0" i="0" u="none" strike="noStrike" cap="none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 </a:t>
            </a:r>
            <a:endParaRPr sz="1200" b="0" i="0" u="none" strike="noStrike" cap="none">
              <a:solidFill>
                <a:schemeClr val="dk1"/>
              </a:solidFill>
              <a:latin typeface="Dosis"/>
              <a:ea typeface="Dosis"/>
              <a:cs typeface="Dosis"/>
              <a:sym typeface="Dosis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it" sz="1200" b="0" i="0" u="none" strike="noStrike" cap="none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Informazioni sulla calendarizzazione degli appuntamenti con lo staff di Riconnessioni successivi al termine del ciclo laboratoriale che hai frequentato. Questi appuntamenti, mirati a fornirti occasioni per confrontarti con noi e con i tuoi colleghi, coincideranno con momenti chiave della formazione interna, come verrà chiarito nella prossima sezione della guida.</a:t>
            </a:r>
            <a:endParaRPr sz="1200" b="0" i="0" u="none" strike="noStrike" cap="none">
              <a:solidFill>
                <a:schemeClr val="dk1"/>
              </a:solidFill>
              <a:latin typeface="Dosis"/>
              <a:ea typeface="Dosis"/>
              <a:cs typeface="Dosis"/>
              <a:sym typeface="Dosis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Dosis"/>
              <a:ea typeface="Dosis"/>
              <a:cs typeface="Dosis"/>
              <a:sym typeface="Dosis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it" sz="1200" b="0" i="0" u="none" strike="noStrike" cap="none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Successivamente, potrai trovare tutte le informazioni e i riferimenti bibliografici che ti faranno da supporto nella scelta dei contenuti da trasferire e nella pianificazione della formazione interna.</a:t>
            </a:r>
            <a:endParaRPr sz="1200" b="0" i="0" u="none" strike="noStrike" cap="none">
              <a:solidFill>
                <a:schemeClr val="dk1"/>
              </a:solidFill>
              <a:latin typeface="Dosis"/>
              <a:ea typeface="Dosis"/>
              <a:cs typeface="Dosis"/>
              <a:sym typeface="Dosis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Dosis"/>
              <a:ea typeface="Dosis"/>
              <a:cs typeface="Dosis"/>
              <a:sym typeface="Dosis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Source Sans Pro"/>
              <a:buNone/>
            </a:pPr>
            <a:endParaRPr sz="1200" b="1" i="0" u="none" strike="noStrike" cap="none">
              <a:solidFill>
                <a:schemeClr val="dk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Source Sans Pro"/>
              <a:buNone/>
            </a:pPr>
            <a:endParaRPr sz="1200" b="1" i="0" u="none" strike="noStrike" cap="none">
              <a:solidFill>
                <a:schemeClr val="dk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283" name="Google Shape;283;p47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Dosis"/>
              <a:buNone/>
            </a:pPr>
            <a:fld id="{00000000-1234-1234-1234-123412341234}" type="slidenum">
              <a:rPr lang="it" sz="1400" b="0" i="0" u="none" strike="noStrike" cap="none">
                <a:solidFill>
                  <a:srgbClr val="000000"/>
                </a:solidFill>
                <a:latin typeface="Dosis"/>
                <a:ea typeface="Dosis"/>
                <a:cs typeface="Dosis"/>
                <a:sym typeface="Dosis"/>
              </a:rPr>
              <a:t>4</a:t>
            </a:fld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84" name="Google Shape;284;p47" descr="Rcinonnesioni_Texture_Coxxlor-03.png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8375" y="-266700"/>
            <a:ext cx="9144003" cy="10530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85" name="Google Shape;285;p47" descr="riconnessioni-loghi-logotipo-colori.png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1675" y="4608562"/>
            <a:ext cx="1371601" cy="414225"/>
          </a:xfrm>
          <a:prstGeom prst="rect">
            <a:avLst/>
          </a:prstGeom>
          <a:noFill/>
          <a:ln>
            <a:noFill/>
          </a:ln>
        </p:spPr>
      </p:pic>
      <p:sp>
        <p:nvSpPr>
          <p:cNvPr id="286" name="Google Shape;286;p47"/>
          <p:cNvSpPr/>
          <p:nvPr/>
        </p:nvSpPr>
        <p:spPr>
          <a:xfrm>
            <a:off x="277350" y="971825"/>
            <a:ext cx="3978900" cy="3479700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7" name="Google Shape;287;p47"/>
          <p:cNvSpPr txBox="1"/>
          <p:nvPr/>
        </p:nvSpPr>
        <p:spPr>
          <a:xfrm>
            <a:off x="271675" y="957575"/>
            <a:ext cx="3835500" cy="347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it" sz="1200" b="0" i="0" u="none" strike="noStrike" cap="none">
                <a:solidFill>
                  <a:schemeClr val="dk1"/>
                </a:solidFill>
                <a:latin typeface="Dosis SemiBold"/>
                <a:ea typeface="Dosis SemiBold"/>
                <a:cs typeface="Dosis SemiBold"/>
                <a:sym typeface="Dosis SemiBold"/>
              </a:rPr>
              <a:t>Cosa succede dopo il laboratorio?</a:t>
            </a:r>
            <a:endParaRPr sz="1200" b="0" i="0" u="none" strike="noStrike" cap="none">
              <a:solidFill>
                <a:schemeClr val="dk1"/>
              </a:solidFill>
              <a:latin typeface="Dosis SemiBold"/>
              <a:ea typeface="Dosis SemiBold"/>
              <a:cs typeface="Dosis SemiBold"/>
              <a:sym typeface="Dosis SemiBold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it" sz="1200" b="0" i="0" u="none" strike="noStrike" cap="none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A seguito delle </a:t>
            </a:r>
            <a:r>
              <a:rPr lang="it" sz="1200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24</a:t>
            </a:r>
            <a:r>
              <a:rPr lang="it" sz="1200" b="0" i="0" u="none" strike="noStrike" cap="none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 ore di formazione effettuate con lo staff e i docenti di Riconnessioni, è ora di condividere quello che hai imparato con i tuoi colleghi. Abbiamo messo insieme questa guida per fornirti indicazioni, informazioni, e consigli su come strutturare la formazione nella tua scuola.</a:t>
            </a:r>
            <a:endParaRPr sz="1200" b="0" i="0" u="none" strike="noStrike" cap="none">
              <a:solidFill>
                <a:schemeClr val="dk1"/>
              </a:solidFill>
              <a:latin typeface="Dosis"/>
              <a:ea typeface="Dosis"/>
              <a:cs typeface="Dosis"/>
              <a:sym typeface="Dosis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Dosis"/>
              <a:ea typeface="Dosis"/>
              <a:cs typeface="Dosis"/>
              <a:sym typeface="Dosis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it" sz="1200" b="0" i="0" u="none" strike="noStrike" cap="none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Dei contenuti appresi durante le 3 giornate del laboratorio di Riconnessioni che hai frequentato, alcuni saranno più adatti di altri a rispondere alle esigenze dei tuoi colleghi, dei tuoi ragazzi, o del tuo PTOF. Sicuramente alcuni sono anche più in linea con le tue personali preferenze e interessi. Ti invitiamo a prendere in considerazione questi diversi aspetti mentre pianifichi le attività che svolgerai nelle prossime settimane.</a:t>
            </a:r>
            <a:endParaRPr sz="1200" b="0" i="0" u="none" strike="noStrike" cap="none">
              <a:solidFill>
                <a:schemeClr val="dk1"/>
              </a:solidFill>
              <a:latin typeface="Dosis"/>
              <a:ea typeface="Dosis"/>
              <a:cs typeface="Dosis"/>
              <a:sym typeface="Dosis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chemeClr val="dk1"/>
              </a:solidFill>
              <a:latin typeface="Dosis"/>
              <a:ea typeface="Dosis"/>
              <a:cs typeface="Dosis"/>
              <a:sym typeface="Dosis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Source Sans Pro"/>
              <a:buNone/>
            </a:pPr>
            <a:endParaRPr sz="1200" b="1" i="0" u="none" strike="noStrike" cap="none">
              <a:solidFill>
                <a:schemeClr val="dk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48"/>
          <p:cNvSpPr/>
          <p:nvPr/>
        </p:nvSpPr>
        <p:spPr>
          <a:xfrm>
            <a:off x="4892700" y="971975"/>
            <a:ext cx="3835500" cy="3479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3" name="Google Shape;293;p48"/>
          <p:cNvSpPr txBox="1"/>
          <p:nvPr/>
        </p:nvSpPr>
        <p:spPr>
          <a:xfrm>
            <a:off x="4878750" y="960550"/>
            <a:ext cx="3835500" cy="347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it" sz="1200" b="0" i="0" u="none" strike="noStrike" cap="none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Il primo incontro rappresenterà un’occasione di confronto coi tuoi colleghi impegnati nella formazione nelle rispettive scuole, e con lo staff e i docenti di Riconnessioni. Il secondo incontro servirà per condividere i risultati dei percorsi di formazione interna e per confrontarsi con lo staff di Riconnessioni sui piani di ulteriore disseminazione intera.</a:t>
            </a:r>
            <a:endParaRPr sz="1200" b="0" i="0" u="none" strike="noStrike" cap="none">
              <a:solidFill>
                <a:schemeClr val="dk1"/>
              </a:solidFill>
              <a:latin typeface="Dosis"/>
              <a:ea typeface="Dosis"/>
              <a:cs typeface="Dosis"/>
              <a:sym typeface="Dosis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it" sz="1200" b="0" i="0" u="none" strike="noStrike" cap="none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 </a:t>
            </a:r>
            <a:endParaRPr sz="1200" b="0" i="0" u="none" strike="noStrike" cap="none">
              <a:solidFill>
                <a:schemeClr val="dk1"/>
              </a:solidFill>
              <a:latin typeface="Dosis"/>
              <a:ea typeface="Dosis"/>
              <a:cs typeface="Dosis"/>
              <a:sym typeface="Dosis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it" sz="1200" b="0" i="0" u="none" strike="noStrike" cap="none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Oltre agli incontri di follow-up, puoi contattare il team di Riconnessioni a </a:t>
            </a:r>
            <a:r>
              <a:rPr lang="it" sz="1200" b="0" i="0" u="sng" strike="noStrike" cap="none">
                <a:solidFill>
                  <a:schemeClr val="hlink"/>
                </a:solidFill>
                <a:latin typeface="Dosis"/>
                <a:ea typeface="Dosis"/>
                <a:cs typeface="Dosis"/>
                <a:sym typeface="Dosis"/>
                <a:hlinkClick r:id="rId3"/>
              </a:rPr>
              <a:t>flavio.renga@fondazionescuola.it</a:t>
            </a:r>
            <a:r>
              <a:rPr lang="it" sz="1200" b="0" i="0" u="none" strike="noStrike" cap="none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, </a:t>
            </a:r>
            <a:r>
              <a:rPr lang="it" sz="1200" b="0" i="0" u="sng" strike="noStrike" cap="none">
                <a:solidFill>
                  <a:schemeClr val="hlink"/>
                </a:solidFill>
                <a:latin typeface="Dosis"/>
                <a:ea typeface="Dosis"/>
                <a:cs typeface="Dosis"/>
                <a:sym typeface="Dosis"/>
                <a:hlinkClick r:id="rId4"/>
              </a:rPr>
              <a:t>chiara.ciociola@fondazionescuola.it</a:t>
            </a:r>
            <a:r>
              <a:rPr lang="it" sz="1200" b="0" i="0" u="none" strike="noStrike" cap="none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,  per qualsiasi chiarimento, o su Skype su appuntamento.</a:t>
            </a:r>
            <a:endParaRPr sz="12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Source Sans Pro"/>
              <a:buNone/>
            </a:pPr>
            <a:endParaRPr sz="1200" b="1" i="0" u="none" strike="noStrike" cap="none">
              <a:solidFill>
                <a:schemeClr val="dk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294" name="Google Shape;294;p48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Dosis"/>
              <a:buNone/>
            </a:pPr>
            <a:fld id="{00000000-1234-1234-1234-123412341234}" type="slidenum">
              <a:rPr lang="it" sz="1400" b="0" i="0" u="none" strike="noStrike" cap="none">
                <a:solidFill>
                  <a:srgbClr val="000000"/>
                </a:solidFill>
                <a:latin typeface="Dosis"/>
                <a:ea typeface="Dosis"/>
                <a:cs typeface="Dosis"/>
                <a:sym typeface="Dosis"/>
              </a:rPr>
              <a:t>5</a:t>
            </a:fld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95" name="Google Shape;295;p48" descr="Rcinonnesioni_Texture_Coxxlor-03.png"/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8375" y="-266700"/>
            <a:ext cx="9144003" cy="10530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96" name="Google Shape;296;p48" descr="riconnessioni-loghi-logotipo-colori.png"/>
          <p:cNvPicPr preferRelativeResize="0"/>
          <p:nvPr/>
        </p:nvPicPr>
        <p:blipFill rotWithShape="1">
          <a:blip r:embed="rId6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1675" y="4608562"/>
            <a:ext cx="1371601" cy="414225"/>
          </a:xfrm>
          <a:prstGeom prst="rect">
            <a:avLst/>
          </a:prstGeom>
          <a:noFill/>
          <a:ln>
            <a:noFill/>
          </a:ln>
        </p:spPr>
      </p:pic>
      <p:sp>
        <p:nvSpPr>
          <p:cNvPr id="297" name="Google Shape;297;p48"/>
          <p:cNvSpPr/>
          <p:nvPr/>
        </p:nvSpPr>
        <p:spPr>
          <a:xfrm>
            <a:off x="277350" y="971825"/>
            <a:ext cx="3978900" cy="3479700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8" name="Google Shape;298;p48"/>
          <p:cNvSpPr txBox="1"/>
          <p:nvPr/>
        </p:nvSpPr>
        <p:spPr>
          <a:xfrm>
            <a:off x="271675" y="957575"/>
            <a:ext cx="3835500" cy="347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it" sz="1200" b="0" i="0" u="none" strike="noStrike" cap="none">
                <a:solidFill>
                  <a:schemeClr val="dk1"/>
                </a:solidFill>
                <a:latin typeface="Dosis SemiBold"/>
                <a:ea typeface="Dosis SemiBold"/>
                <a:cs typeface="Dosis SemiBold"/>
                <a:sym typeface="Dosis SemiBold"/>
              </a:rPr>
              <a:t>I prossimi appuntamenti</a:t>
            </a:r>
            <a:endParaRPr sz="1200" b="0" i="0" u="none" strike="noStrike" cap="none">
              <a:solidFill>
                <a:schemeClr val="dk1"/>
              </a:solidFill>
              <a:latin typeface="Dosis SemiBold"/>
              <a:ea typeface="Dosis SemiBold"/>
              <a:cs typeface="Dosis SemiBold"/>
              <a:sym typeface="Dosis SemiBold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it" sz="1200" b="0" i="0" u="none" strike="noStrike" cap="none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Le ore di formazione interna che offrirai ai docenti della tua scuola potranno essere divise in blocchi, per esempio:</a:t>
            </a:r>
            <a:endParaRPr sz="1200" b="0" i="0" u="none" strike="noStrike" cap="none">
              <a:solidFill>
                <a:schemeClr val="dk1"/>
              </a:solidFill>
              <a:latin typeface="Dosis"/>
              <a:ea typeface="Dosis"/>
              <a:cs typeface="Dosis"/>
              <a:sym typeface="Dosis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Dosis"/>
              <a:ea typeface="Dosis"/>
              <a:cs typeface="Dosis"/>
              <a:sym typeface="Dosis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it" sz="1200" b="0" i="0" u="none" strike="noStrike" cap="none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- un primo blocco di formazione in presenza</a:t>
            </a:r>
            <a:endParaRPr sz="1200" b="0" i="0" u="none" strike="noStrike" cap="none">
              <a:solidFill>
                <a:schemeClr val="dk1"/>
              </a:solidFill>
              <a:latin typeface="Dosis"/>
              <a:ea typeface="Dosis"/>
              <a:cs typeface="Dosis"/>
              <a:sym typeface="Dosis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it" sz="1200" b="0" i="0" u="none" strike="noStrike" cap="none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- un blocco di lavoro individuale</a:t>
            </a:r>
            <a:endParaRPr sz="1200" b="0" i="0" u="none" strike="noStrike" cap="none">
              <a:solidFill>
                <a:schemeClr val="dk1"/>
              </a:solidFill>
              <a:latin typeface="Dosis"/>
              <a:ea typeface="Dosis"/>
              <a:cs typeface="Dosis"/>
              <a:sym typeface="Dosis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it" sz="1200" b="0" i="0" u="none" strike="noStrike" cap="none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- un secondo blocco di formazione in presenza</a:t>
            </a:r>
            <a:endParaRPr sz="1200" b="0" i="0" u="none" strike="noStrike" cap="none">
              <a:solidFill>
                <a:schemeClr val="dk1"/>
              </a:solidFill>
              <a:latin typeface="Dosis"/>
              <a:ea typeface="Dosis"/>
              <a:cs typeface="Dosis"/>
              <a:sym typeface="Dosis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Dosis"/>
              <a:ea typeface="Dosis"/>
              <a:cs typeface="Dosis"/>
              <a:sym typeface="Dosis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it" sz="1200" b="0" i="0" u="none" strike="noStrike" cap="none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Il percorso di formazione interno sarà scandito da due appuntamenti di follow-up con lo staff e i docenti di Riconnessioni.</a:t>
            </a:r>
            <a:endParaRPr sz="1200" b="0" i="0" u="none" strike="noStrike" cap="none">
              <a:solidFill>
                <a:schemeClr val="dk1"/>
              </a:solidFill>
              <a:latin typeface="Dosis"/>
              <a:ea typeface="Dosis"/>
              <a:cs typeface="Dosis"/>
              <a:sym typeface="Dosis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it" sz="1200" b="0" i="0" u="none" strike="noStrike" cap="none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 </a:t>
            </a:r>
            <a:endParaRPr sz="1200" b="0" i="0" u="none" strike="noStrike" cap="none">
              <a:solidFill>
                <a:schemeClr val="dk1"/>
              </a:solidFill>
              <a:latin typeface="Dosis"/>
              <a:ea typeface="Dosis"/>
              <a:cs typeface="Dosis"/>
              <a:sym typeface="Dosis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b="1" i="0" u="none" strike="noStrike" cap="none">
              <a:solidFill>
                <a:schemeClr val="dk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3" name="Google Shape;303;p49" descr="Rcinonnesioni_Texture_Coxxlor-03.png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8375" y="-266700"/>
            <a:ext cx="9144003" cy="1053001"/>
          </a:xfrm>
          <a:prstGeom prst="rect">
            <a:avLst/>
          </a:prstGeom>
          <a:noFill/>
          <a:ln>
            <a:noFill/>
          </a:ln>
        </p:spPr>
      </p:pic>
      <p:sp>
        <p:nvSpPr>
          <p:cNvPr id="304" name="Google Shape;304;p49"/>
          <p:cNvSpPr txBox="1"/>
          <p:nvPr/>
        </p:nvSpPr>
        <p:spPr>
          <a:xfrm>
            <a:off x="8636625" y="4650250"/>
            <a:ext cx="324000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5" name="Google Shape;305;p49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Dosis"/>
              <a:buNone/>
            </a:pPr>
            <a:fld id="{00000000-1234-1234-1234-123412341234}" type="slidenum">
              <a:rPr lang="it" sz="1400" b="0" i="0" u="none" strike="noStrike" cap="none">
                <a:solidFill>
                  <a:srgbClr val="000000"/>
                </a:solidFill>
                <a:latin typeface="Dosis"/>
                <a:ea typeface="Dosis"/>
                <a:cs typeface="Dosis"/>
                <a:sym typeface="Dosis"/>
              </a:rPr>
              <a:t>6</a:t>
            </a:fld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06" name="Google Shape;306;p49" descr="riconnessioni-loghi-logotipo-colori.png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1675" y="4608563"/>
            <a:ext cx="1643699" cy="414225"/>
          </a:xfrm>
          <a:prstGeom prst="rect">
            <a:avLst/>
          </a:prstGeom>
          <a:noFill/>
          <a:ln>
            <a:noFill/>
          </a:ln>
        </p:spPr>
      </p:pic>
      <p:sp>
        <p:nvSpPr>
          <p:cNvPr id="307" name="Google Shape;307;p49"/>
          <p:cNvSpPr txBox="1"/>
          <p:nvPr/>
        </p:nvSpPr>
        <p:spPr>
          <a:xfrm>
            <a:off x="1218825" y="1246312"/>
            <a:ext cx="6556200" cy="98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Source Sans Pro SemiBold"/>
              <a:buNone/>
            </a:pPr>
            <a:r>
              <a:rPr lang="it" sz="2200" b="0" i="0" u="none" strike="noStrike" cap="none">
                <a:solidFill>
                  <a:schemeClr val="dk1"/>
                </a:solidFill>
                <a:latin typeface="Dosis SemiBold"/>
                <a:ea typeface="Dosis SemiBold"/>
                <a:cs typeface="Dosis SemiBold"/>
                <a:sym typeface="Dosis SemiBold"/>
              </a:rPr>
              <a:t>Prossimi appuntamenti</a:t>
            </a:r>
            <a:endParaRPr sz="1400" b="0" i="0" u="none" strike="noStrike" cap="none">
              <a:solidFill>
                <a:srgbClr val="000000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cxnSp>
        <p:nvCxnSpPr>
          <p:cNvPr id="308" name="Google Shape;308;p49"/>
          <p:cNvCxnSpPr/>
          <p:nvPr/>
        </p:nvCxnSpPr>
        <p:spPr>
          <a:xfrm>
            <a:off x="1279500" y="1070437"/>
            <a:ext cx="6096000" cy="0"/>
          </a:xfrm>
          <a:prstGeom prst="straightConnector1">
            <a:avLst/>
          </a:prstGeom>
          <a:noFill/>
          <a:ln w="38100" cap="flat" cmpd="sng">
            <a:solidFill>
              <a:srgbClr val="8B82FF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309" name="Google Shape;309;p49" descr="segmento cerchio box.png"/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18825" y="1014688"/>
            <a:ext cx="115200" cy="110026"/>
          </a:xfrm>
          <a:prstGeom prst="rect">
            <a:avLst/>
          </a:prstGeom>
          <a:noFill/>
          <a:ln>
            <a:noFill/>
          </a:ln>
        </p:spPr>
      </p:pic>
      <p:pic>
        <p:nvPicPr>
          <p:cNvPr id="310" name="Google Shape;310;p49" descr="segmento cerchio box.png"/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19750" y="1015338"/>
            <a:ext cx="115200" cy="110026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311" name="Google Shape;311;p49"/>
          <p:cNvGraphicFramePr/>
          <p:nvPr>
            <p:extLst>
              <p:ext uri="{D42A27DB-BD31-4B8C-83A1-F6EECF244321}">
                <p14:modId xmlns:p14="http://schemas.microsoft.com/office/powerpoint/2010/main" val="3983952821"/>
              </p:ext>
            </p:extLst>
          </p:nvPr>
        </p:nvGraphicFramePr>
        <p:xfrm>
          <a:off x="952500" y="1760925"/>
          <a:ext cx="7239000" cy="2222925"/>
        </p:xfrm>
        <a:graphic>
          <a:graphicData uri="http://schemas.openxmlformats.org/drawingml/2006/table">
            <a:tbl>
              <a:tblPr>
                <a:noFill/>
                <a:tableStyleId>{2E9FA6A7-D3DB-48B6-91CD-58E0FD916501}</a:tableStyleId>
              </a:tblPr>
              <a:tblGrid>
                <a:gridCol w="3619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19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4692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  <a:tabLst/>
                        <a:defRPr/>
                      </a:pPr>
                      <a:r>
                        <a:rPr lang="it-IT" sz="1000" b="1" i="0" u="none" strike="noStrike" cap="none" dirty="0">
                          <a:solidFill>
                            <a:srgbClr val="0070C0"/>
                          </a:solidFill>
                          <a:latin typeface="Dosis"/>
                          <a:ea typeface="Arial"/>
                          <a:cs typeface="Arial"/>
                          <a:sym typeface="Arial"/>
                        </a:rPr>
                        <a:t>Gruppo A+B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  <a:tabLst/>
                        <a:defRPr/>
                      </a:pPr>
                      <a:r>
                        <a:rPr lang="it-IT" sz="1000" b="1" i="0" u="none" strike="noStrike" cap="none" dirty="0">
                          <a:solidFill>
                            <a:schemeClr val="dk1"/>
                          </a:solidFill>
                          <a:latin typeface="Dosis"/>
                          <a:ea typeface="Arial"/>
                          <a:cs typeface="Arial"/>
                          <a:sym typeface="Arial"/>
                        </a:rPr>
                        <a:t>Martedì 12 novembre 2019</a:t>
                      </a:r>
                      <a:r>
                        <a:rPr lang="it-IT" sz="1000" b="0" i="0" u="none" strike="noStrike" cap="none" dirty="0">
                          <a:solidFill>
                            <a:schemeClr val="dk1"/>
                          </a:solidFill>
                          <a:latin typeface="Dosis"/>
                          <a:ea typeface="Arial"/>
                          <a:cs typeface="Arial"/>
                          <a:sym typeface="Arial"/>
                        </a:rPr>
                        <a:t>, 16:00 – 18:00, c/o </a:t>
                      </a:r>
                      <a:r>
                        <a:rPr lang="it-IT" sz="1000" b="1" i="0" u="none" strike="noStrike" cap="none" dirty="0" err="1">
                          <a:solidFill>
                            <a:schemeClr val="dk1"/>
                          </a:solidFill>
                          <a:latin typeface="Dosis"/>
                          <a:ea typeface="Arial"/>
                          <a:cs typeface="Arial"/>
                          <a:sym typeface="Arial"/>
                        </a:rPr>
                        <a:t>Xké</a:t>
                      </a:r>
                      <a:r>
                        <a:rPr lang="it-IT" sz="1000" b="1" i="0" u="none" strike="noStrike" cap="none" dirty="0">
                          <a:solidFill>
                            <a:schemeClr val="dk1"/>
                          </a:solidFill>
                          <a:latin typeface="Dosis"/>
                          <a:ea typeface="Arial"/>
                          <a:cs typeface="Arial"/>
                          <a:sym typeface="Arial"/>
                        </a:rPr>
                        <a:t>?</a:t>
                      </a:r>
                      <a:r>
                        <a:rPr lang="it-IT" sz="1000" b="0" i="0" u="none" strike="noStrike" cap="none" dirty="0">
                          <a:solidFill>
                            <a:schemeClr val="dk1"/>
                          </a:solidFill>
                          <a:latin typeface="Dosis"/>
                          <a:ea typeface="Arial"/>
                          <a:cs typeface="Arial"/>
                          <a:sym typeface="Arial"/>
                        </a:rPr>
                        <a:t> Aula 2030</a:t>
                      </a:r>
                    </a:p>
                  </a:txBody>
                  <a:tcPr marL="91425" marR="91425" marT="68575" marB="68575" anchor="ctr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r>
                        <a:rPr lang="it" sz="1000" u="none" strike="noStrike" cap="none" dirty="0">
                          <a:solidFill>
                            <a:schemeClr val="dk1"/>
                          </a:solidFill>
                          <a:latin typeface="Dosis"/>
                          <a:ea typeface="Dosis"/>
                          <a:cs typeface="Dosis"/>
                          <a:sym typeface="Dosis"/>
                        </a:rPr>
                        <a:t>Primo incontro con lo staff di Pensiero Computazionale. </a:t>
                      </a:r>
                      <a:r>
                        <a:rPr lang="it" sz="1000" b="1" u="none" strike="noStrike" cap="none" dirty="0">
                          <a:solidFill>
                            <a:schemeClr val="dk1"/>
                          </a:solidFill>
                          <a:latin typeface="Dosis"/>
                          <a:ea typeface="Dosis"/>
                          <a:cs typeface="Dosis"/>
                          <a:sym typeface="Dosis"/>
                        </a:rPr>
                        <a:t>Entro questa data cerca di completare il primo momento di formazione in presenza.</a:t>
                      </a:r>
                      <a:endParaRPr sz="1000" u="none" strike="noStrike" cap="none" dirty="0">
                        <a:latin typeface="Dosis"/>
                        <a:ea typeface="Dosis"/>
                        <a:cs typeface="Dosis"/>
                        <a:sym typeface="Dosis"/>
                      </a:endParaRPr>
                    </a:p>
                  </a:txBody>
                  <a:tcPr marL="91425" marR="91425" marT="68575" marB="68575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76000">
                <a:tc>
                  <a:txBody>
                    <a:bodyPr/>
                    <a:lstStyle/>
                    <a:p>
                      <a:r>
                        <a:rPr lang="it-IT" sz="1000" b="1" i="0" u="none" strike="noStrike" cap="none" dirty="0">
                          <a:solidFill>
                            <a:srgbClr val="0070C0"/>
                          </a:solidFill>
                          <a:latin typeface="Dosis"/>
                          <a:ea typeface="Arial"/>
                          <a:cs typeface="Arial"/>
                          <a:sym typeface="Arial"/>
                        </a:rPr>
                        <a:t>Gruppo A+B</a:t>
                      </a:r>
                    </a:p>
                    <a:p>
                      <a:r>
                        <a:rPr lang="it-IT" sz="1000" b="1" i="0" u="none" strike="noStrike" cap="none">
                          <a:solidFill>
                            <a:schemeClr val="dk1"/>
                          </a:solidFill>
                          <a:latin typeface="Dosis"/>
                          <a:ea typeface="Arial"/>
                          <a:cs typeface="Arial"/>
                          <a:sym typeface="Arial"/>
                        </a:rPr>
                        <a:t>Martedì 11 </a:t>
                      </a:r>
                      <a:r>
                        <a:rPr lang="it-IT" sz="1000" b="1" i="0" u="none" strike="noStrike" cap="none" dirty="0">
                          <a:solidFill>
                            <a:schemeClr val="dk1"/>
                          </a:solidFill>
                          <a:latin typeface="Dosis"/>
                          <a:ea typeface="Arial"/>
                          <a:cs typeface="Arial"/>
                          <a:sym typeface="Arial"/>
                        </a:rPr>
                        <a:t>febbraio 2020</a:t>
                      </a:r>
                      <a:r>
                        <a:rPr lang="it-IT" sz="1000" b="0" i="0" u="none" strike="noStrike" cap="none" dirty="0">
                          <a:solidFill>
                            <a:schemeClr val="dk1"/>
                          </a:solidFill>
                          <a:latin typeface="Dosis"/>
                          <a:ea typeface="Arial"/>
                          <a:cs typeface="Arial"/>
                          <a:sym typeface="Arial"/>
                        </a:rPr>
                        <a:t>, 16:00 – 18:00, c/o </a:t>
                      </a:r>
                      <a:r>
                        <a:rPr lang="it-IT" sz="1000" b="1" i="0" u="none" strike="noStrike" cap="none" dirty="0" err="1">
                          <a:solidFill>
                            <a:schemeClr val="dk1"/>
                          </a:solidFill>
                          <a:latin typeface="Dosis"/>
                          <a:ea typeface="Arial"/>
                          <a:cs typeface="Arial"/>
                          <a:sym typeface="Arial"/>
                        </a:rPr>
                        <a:t>Xké</a:t>
                      </a:r>
                      <a:r>
                        <a:rPr lang="it-IT" sz="1000" b="1" i="0" u="none" strike="noStrike" cap="none" dirty="0">
                          <a:solidFill>
                            <a:schemeClr val="dk1"/>
                          </a:solidFill>
                          <a:latin typeface="Dosis"/>
                          <a:ea typeface="Arial"/>
                          <a:cs typeface="Arial"/>
                          <a:sym typeface="Arial"/>
                        </a:rPr>
                        <a:t>?</a:t>
                      </a:r>
                      <a:r>
                        <a:rPr lang="it-IT" sz="1000" b="0" i="0" u="none" strike="noStrike" cap="none" dirty="0">
                          <a:solidFill>
                            <a:schemeClr val="dk1"/>
                          </a:solidFill>
                          <a:latin typeface="Dosis"/>
                          <a:ea typeface="Arial"/>
                          <a:cs typeface="Arial"/>
                          <a:sym typeface="Arial"/>
                        </a:rPr>
                        <a:t> Aula 2030</a:t>
                      </a:r>
                    </a:p>
                  </a:txBody>
                  <a:tcPr marL="91425" marR="91425" marT="68575" marB="68575" anchor="ctr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r>
                        <a:rPr lang="it" sz="1000" u="none" strike="noStrike" cap="none" dirty="0">
                          <a:solidFill>
                            <a:schemeClr val="dk1"/>
                          </a:solidFill>
                          <a:latin typeface="Dosis"/>
                          <a:ea typeface="Dosis"/>
                          <a:cs typeface="Dosis"/>
                          <a:sym typeface="Dosis"/>
                        </a:rPr>
                        <a:t>Secondo incontro con lo staff di Pensiero Computazionale. </a:t>
                      </a:r>
                      <a:r>
                        <a:rPr lang="it" sz="1000" b="1" u="none" strike="noStrike" cap="none" dirty="0">
                          <a:solidFill>
                            <a:schemeClr val="dk1"/>
                          </a:solidFill>
                          <a:latin typeface="Dosis"/>
                          <a:ea typeface="Dosis"/>
                          <a:cs typeface="Dosis"/>
                          <a:sym typeface="Dosis"/>
                        </a:rPr>
                        <a:t>Entro questa data cerca di </a:t>
                      </a:r>
                      <a:r>
                        <a:rPr lang="it" sz="1000" b="1" dirty="0">
                          <a:solidFill>
                            <a:schemeClr val="dk1"/>
                          </a:solidFill>
                          <a:latin typeface="Dosis"/>
                          <a:ea typeface="Dosis"/>
                          <a:cs typeface="Dosis"/>
                          <a:sym typeface="Dosis"/>
                        </a:rPr>
                        <a:t>far progettare a tutti i colleghi che avrai formato almeno un’unità d’apprendimento.</a:t>
                      </a:r>
                      <a:endParaRPr sz="1000" b="1" u="none" strike="noStrike" cap="none" dirty="0">
                        <a:latin typeface="Dosis"/>
                        <a:ea typeface="Dosis"/>
                        <a:cs typeface="Dosis"/>
                        <a:sym typeface="Dosis"/>
                      </a:endParaRPr>
                    </a:p>
                  </a:txBody>
                  <a:tcPr marL="91425" marR="91425" marT="68575" marB="68575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4" name="Google Shape;324;p51" descr="Rcinonnesioni_Texture_Coxxlor-03.png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42463"/>
            <a:ext cx="9144003" cy="5228325"/>
          </a:xfrm>
          <a:prstGeom prst="rect">
            <a:avLst/>
          </a:prstGeom>
          <a:noFill/>
          <a:ln>
            <a:noFill/>
          </a:ln>
        </p:spPr>
      </p:pic>
      <p:sp>
        <p:nvSpPr>
          <p:cNvPr id="325" name="Google Shape;325;p51"/>
          <p:cNvSpPr txBox="1"/>
          <p:nvPr/>
        </p:nvSpPr>
        <p:spPr>
          <a:xfrm>
            <a:off x="515375" y="-97000"/>
            <a:ext cx="7905900" cy="11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Dosis"/>
              <a:buNone/>
            </a:pPr>
            <a:r>
              <a:rPr lang="it" sz="4000" b="0" i="0" u="none" strike="noStrike" cap="none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Catalogo dei contenuti trasferibili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26" name="Google Shape;326;p51" descr="riconnessioni-loghi-logotipo-colori.png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1675" y="4608562"/>
            <a:ext cx="1371601" cy="414225"/>
          </a:xfrm>
          <a:prstGeom prst="rect">
            <a:avLst/>
          </a:prstGeom>
          <a:noFill/>
          <a:ln>
            <a:noFill/>
          </a:ln>
        </p:spPr>
      </p:pic>
      <p:sp>
        <p:nvSpPr>
          <p:cNvPr id="327" name="Google Shape;327;p51"/>
          <p:cNvSpPr txBox="1"/>
          <p:nvPr/>
        </p:nvSpPr>
        <p:spPr>
          <a:xfrm>
            <a:off x="515375" y="844874"/>
            <a:ext cx="8297700" cy="33324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b="0" i="0" u="none" strike="noStrike" cap="none" dirty="0">
              <a:solidFill>
                <a:schemeClr val="dk1"/>
              </a:solidFill>
              <a:latin typeface="Dosis SemiBold"/>
              <a:ea typeface="Dosis SemiBold"/>
              <a:cs typeface="Dosis SemiBold"/>
              <a:sym typeface="Dosis SemiBold"/>
            </a:endParaRPr>
          </a:p>
          <a:p>
            <a:pPr marL="457200" marR="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1400"/>
              <a:buFont typeface="Dosis"/>
              <a:buChar char="●"/>
            </a:pPr>
            <a:r>
              <a:rPr lang="it" sz="1400" b="1" i="0" u="none" strike="noStrike" cap="none" dirty="0">
                <a:solidFill>
                  <a:srgbClr val="222222"/>
                </a:solidFill>
                <a:latin typeface="Dosis"/>
                <a:ea typeface="Dosis"/>
                <a:cs typeface="Dosis"/>
                <a:sym typeface="Dosis"/>
              </a:rPr>
              <a:t>Tecnologia e società. Le tecnologie della comunicazione: lezioni per il presente. </a:t>
            </a:r>
            <a:endParaRPr sz="1400" b="1" i="0" u="none" strike="noStrike" cap="none" dirty="0">
              <a:solidFill>
                <a:srgbClr val="222222"/>
              </a:solidFill>
              <a:latin typeface="Dosis"/>
              <a:ea typeface="Dosis"/>
              <a:cs typeface="Dosis"/>
              <a:sym typeface="Dosis"/>
            </a:endParaRPr>
          </a:p>
          <a:p>
            <a:pPr marL="457200" marR="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osis"/>
              <a:buChar char="●"/>
            </a:pPr>
            <a:r>
              <a:rPr lang="it" sz="1400" b="1" i="0" u="none" strike="noStrike" cap="none" dirty="0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Le radici del calcolatore elettronici</a:t>
            </a:r>
            <a:endParaRPr sz="1400" b="1" i="0" u="none" strike="noStrike" cap="none" dirty="0">
              <a:solidFill>
                <a:schemeClr val="dk1"/>
              </a:solidFill>
              <a:latin typeface="Dosis"/>
              <a:ea typeface="Dosis"/>
              <a:cs typeface="Dosis"/>
              <a:sym typeface="Dosis"/>
            </a:endParaRPr>
          </a:p>
          <a:p>
            <a:pPr marL="457200" marR="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osis"/>
              <a:buChar char="●"/>
            </a:pPr>
            <a:r>
              <a:rPr lang="it" sz="1400" b="1" i="0" u="none" strike="noStrike" cap="none" dirty="0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Internet e il Web</a:t>
            </a:r>
            <a:endParaRPr sz="1400" b="1" i="0" u="none" strike="noStrike" cap="none" dirty="0">
              <a:solidFill>
                <a:schemeClr val="dk1"/>
              </a:solidFill>
              <a:latin typeface="Dosis"/>
              <a:ea typeface="Dosis"/>
              <a:cs typeface="Dosis"/>
              <a:sym typeface="Dosis"/>
            </a:endParaRPr>
          </a:p>
          <a:p>
            <a:pPr marL="457200" marR="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osis"/>
              <a:buChar char="●"/>
            </a:pPr>
            <a:r>
              <a:rPr lang="it" sz="1400" b="1" i="0" u="none" strike="noStrike" cap="none" dirty="0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Il futuro dell’informatica</a:t>
            </a:r>
            <a:endParaRPr sz="1400" b="1" i="0" u="none" strike="noStrike" cap="none" dirty="0">
              <a:solidFill>
                <a:schemeClr val="dk1"/>
              </a:solidFill>
              <a:latin typeface="Dosis"/>
              <a:ea typeface="Dosis"/>
              <a:cs typeface="Dosis"/>
              <a:sym typeface="Dosis"/>
            </a:endParaRPr>
          </a:p>
          <a:p>
            <a:pPr marL="457200" marR="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1400"/>
              <a:buFont typeface="Dosis"/>
              <a:buChar char="●"/>
            </a:pPr>
            <a:r>
              <a:rPr lang="it" sz="1400" b="1" i="0" u="none" strike="noStrike" cap="none" dirty="0">
                <a:solidFill>
                  <a:srgbClr val="222222"/>
                </a:solidFill>
                <a:latin typeface="Dosis"/>
                <a:ea typeface="Dosis"/>
                <a:cs typeface="Dosis"/>
                <a:sym typeface="Dosis"/>
              </a:rPr>
              <a:t>Produttori e utilizzatori di contenuti: il diritto d’autore nell’età digitale. Creative Commons. Il movimento dell’open access e delle risorse educative aperte (OER).</a:t>
            </a:r>
            <a:endParaRPr sz="1400" b="1" i="0" u="none" strike="noStrike" cap="none" dirty="0">
              <a:solidFill>
                <a:srgbClr val="22222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1400"/>
              <a:buFont typeface="Dosis"/>
              <a:buChar char="●"/>
            </a:pPr>
            <a:r>
              <a:rPr lang="it" sz="1400" b="1" i="0" u="none" strike="noStrike" cap="none" dirty="0">
                <a:solidFill>
                  <a:srgbClr val="222222"/>
                </a:solidFill>
                <a:latin typeface="Dosis"/>
                <a:ea typeface="Dosis"/>
                <a:cs typeface="Dosis"/>
                <a:sym typeface="Dosis"/>
              </a:rPr>
              <a:t>Legge e digitale, dalla privacy alla diffamazione, dalla sicurezza informatica al cyberbullismo, dalla sorveglianza ai “terms of use” alla Dichiarazione dei Diritti in Internet</a:t>
            </a:r>
          </a:p>
          <a:p>
            <a:pPr marL="457200" marR="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1400"/>
              <a:buFont typeface="Dosis"/>
              <a:buChar char="●"/>
            </a:pPr>
            <a:r>
              <a:rPr lang="it" b="1" dirty="0">
                <a:solidFill>
                  <a:srgbClr val="0070C0"/>
                </a:solidFill>
                <a:latin typeface="Dosis"/>
                <a:sym typeface="Dosis"/>
              </a:rPr>
              <a:t>Materiale divulgativo del Prof. Angelo Raffaele Meo (software Libero, fare.polito.it, …)</a:t>
            </a:r>
          </a:p>
          <a:p>
            <a:pPr marL="457200" marR="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1400"/>
              <a:buFont typeface="Dosis"/>
              <a:buChar char="●"/>
            </a:pPr>
            <a:r>
              <a:rPr lang="it" b="1" dirty="0">
                <a:solidFill>
                  <a:srgbClr val="0070C0"/>
                </a:solidFill>
                <a:latin typeface="Dosis"/>
                <a:ea typeface="Dosis"/>
                <a:cs typeface="Dosis"/>
                <a:sym typeface="Dosis"/>
              </a:rPr>
              <a:t>Cappuccetto Rosso 2.0 (gioco di ruolo sul funzionamento di Internet)</a:t>
            </a:r>
          </a:p>
          <a:p>
            <a:pPr marL="457200" marR="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1400"/>
              <a:buFont typeface="Dosis"/>
              <a:buChar char="●"/>
            </a:pPr>
            <a:r>
              <a:rPr lang="it-IT" sz="1400" b="1" i="0" u="none" strike="noStrike" cap="none" dirty="0">
                <a:solidFill>
                  <a:srgbClr val="0070C0"/>
                </a:solidFill>
                <a:latin typeface="Dosis"/>
                <a:ea typeface="Dosis"/>
                <a:cs typeface="Dosis"/>
                <a:sym typeface="Dosis"/>
              </a:rPr>
              <a:t>Anatomia di un cellulare</a:t>
            </a:r>
          </a:p>
          <a:p>
            <a:pPr marL="457200" marR="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1400"/>
              <a:buFont typeface="Dosis"/>
              <a:buChar char="●"/>
            </a:pPr>
            <a:r>
              <a:rPr lang="it-IT" b="1" dirty="0">
                <a:solidFill>
                  <a:srgbClr val="0070C0"/>
                </a:solidFill>
                <a:latin typeface="Dosis"/>
                <a:ea typeface="Dosis"/>
                <a:cs typeface="Dosis"/>
                <a:sym typeface="Dosis"/>
              </a:rPr>
              <a:t>Esempio di Formazione a Cascata by Enrico </a:t>
            </a:r>
            <a:r>
              <a:rPr lang="it-IT" b="1" dirty="0" err="1">
                <a:solidFill>
                  <a:srgbClr val="0070C0"/>
                </a:solidFill>
                <a:latin typeface="Dosis"/>
                <a:ea typeface="Dosis"/>
                <a:cs typeface="Dosis"/>
                <a:sym typeface="Dosis"/>
              </a:rPr>
              <a:t>Gallotto</a:t>
            </a:r>
            <a:r>
              <a:rPr lang="it-IT" b="1" dirty="0">
                <a:solidFill>
                  <a:srgbClr val="0070C0"/>
                </a:solidFill>
                <a:latin typeface="Dosis"/>
                <a:ea typeface="Dosis"/>
                <a:cs typeface="Dosis"/>
                <a:sym typeface="Dosis"/>
              </a:rPr>
              <a:t> (disponibile su </a:t>
            </a:r>
            <a:r>
              <a:rPr lang="it-IT" b="1" dirty="0" err="1">
                <a:solidFill>
                  <a:srgbClr val="0070C0"/>
                </a:solidFill>
                <a:latin typeface="Dosis"/>
                <a:ea typeface="Dosis"/>
                <a:cs typeface="Dosis"/>
                <a:sym typeface="Dosis"/>
              </a:rPr>
              <a:t>WeSchool</a:t>
            </a:r>
            <a:r>
              <a:rPr lang="it-IT" b="1" dirty="0">
                <a:solidFill>
                  <a:srgbClr val="0070C0"/>
                </a:solidFill>
                <a:latin typeface="Dosis"/>
                <a:ea typeface="Dosis"/>
                <a:cs typeface="Dosis"/>
                <a:sym typeface="Dosis"/>
              </a:rPr>
              <a:t>)</a:t>
            </a:r>
            <a:endParaRPr sz="1400" b="1" i="0" u="none" strike="noStrike" cap="none" dirty="0">
              <a:solidFill>
                <a:srgbClr val="222222"/>
              </a:solidFill>
              <a:latin typeface="Dosis"/>
              <a:ea typeface="Dosis"/>
              <a:cs typeface="Dosis"/>
              <a:sym typeface="Dosis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1" i="0" u="none" strike="noStrike" cap="none" dirty="0">
              <a:solidFill>
                <a:srgbClr val="222222"/>
              </a:solidFill>
              <a:latin typeface="Dosis"/>
              <a:ea typeface="Dosis"/>
              <a:cs typeface="Dosis"/>
              <a:sym typeface="Dosis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b="0" i="0" u="none" strike="noStrike" cap="none" dirty="0">
              <a:solidFill>
                <a:schemeClr val="dk1"/>
              </a:solidFill>
              <a:latin typeface="Dosis SemiBold"/>
              <a:ea typeface="Dosis SemiBold"/>
              <a:cs typeface="Dosis SemiBold"/>
              <a:sym typeface="Dosis SemiBold"/>
            </a:endParaRPr>
          </a:p>
        </p:txBody>
      </p:sp>
      <p:sp>
        <p:nvSpPr>
          <p:cNvPr id="328" name="Google Shape;328;p51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it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7</a:t>
            </a:fld>
            <a:endParaRPr sz="10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791686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40"/>
          <p:cNvSpPr txBox="1"/>
          <p:nvPr/>
        </p:nvSpPr>
        <p:spPr>
          <a:xfrm>
            <a:off x="1653025" y="1128850"/>
            <a:ext cx="5821200" cy="347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it" sz="1400" b="0" i="0" u="none" strike="noStrike" cap="none" dirty="0">
                <a:solidFill>
                  <a:schemeClr val="dk1"/>
                </a:solidFill>
                <a:latin typeface="Dosis SemiBold"/>
                <a:ea typeface="Dosis SemiBold"/>
                <a:cs typeface="Dosis SemiBold"/>
                <a:sym typeface="Dosis SemiBold"/>
              </a:rPr>
              <a:t>Piano di </a:t>
            </a:r>
            <a:r>
              <a:rPr lang="it" dirty="0">
                <a:solidFill>
                  <a:schemeClr val="dk1"/>
                </a:solidFill>
                <a:latin typeface="Dosis SemiBold"/>
                <a:ea typeface="Dosis SemiBold"/>
                <a:cs typeface="Dosis SemiBold"/>
                <a:sym typeface="Dosis SemiBold"/>
              </a:rPr>
              <a:t>formazione</a:t>
            </a:r>
            <a:r>
              <a:rPr lang="it" sz="1400" b="0" i="0" u="none" strike="noStrike" cap="none" dirty="0">
                <a:solidFill>
                  <a:schemeClr val="dk1"/>
                </a:solidFill>
                <a:latin typeface="Dosis SemiBold"/>
                <a:ea typeface="Dosis SemiBold"/>
                <a:cs typeface="Dosis SemiBold"/>
                <a:sym typeface="Dosis SemiBold"/>
              </a:rPr>
              <a:t> interna</a:t>
            </a:r>
            <a:endParaRPr sz="1400" b="0" i="0" u="none" strike="noStrike" cap="none" dirty="0">
              <a:solidFill>
                <a:schemeClr val="dk1"/>
              </a:solidFill>
              <a:latin typeface="Dosis SemiBold"/>
              <a:ea typeface="Dosis SemiBold"/>
              <a:cs typeface="Dosis SemiBold"/>
              <a:sym typeface="Dosis SemiBold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400" b="1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it" sz="1400" b="0" i="0" u="none" strike="noStrike" cap="none" dirty="0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Compila la prossima slide con i </a:t>
            </a:r>
            <a:r>
              <a:rPr lang="it" sz="1400" b="1" i="0" u="none" strike="noStrike" cap="none" dirty="0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contenuti</a:t>
            </a:r>
            <a:r>
              <a:rPr lang="it" sz="1400" b="0" i="0" u="none" strike="noStrike" cap="none" dirty="0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 che intendi trasferire ai tuoi colleghi, specificando nelle apposite colonne le </a:t>
            </a:r>
            <a:r>
              <a:rPr lang="it" sz="1400" b="1" i="0" u="none" strike="noStrike" cap="none" dirty="0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metodologie</a:t>
            </a:r>
            <a:r>
              <a:rPr lang="it" sz="1400" b="0" i="0" u="none" strike="noStrike" cap="none" dirty="0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 didattiche che intendi utilizzare e i tuoi </a:t>
            </a:r>
            <a:r>
              <a:rPr lang="it" sz="1400" b="1" i="0" u="none" strike="noStrike" cap="none" dirty="0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obiettivi</a:t>
            </a:r>
            <a:r>
              <a:rPr lang="it" sz="1400" b="0" i="0" u="none" strike="noStrike" cap="none" dirty="0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.</a:t>
            </a:r>
          </a:p>
          <a:p>
            <a:pPr marL="0" marR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it" sz="1400" b="0" i="0" u="none" strike="noStrike" cap="none" dirty="0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Riteniamo che sia imprescindibile trasferire ai colleghi qualche informazione sul progetto Riconnessioni. Per il resto, sentiti libero di assegnare priorità ai contenuti didattici che ritieni più importanti per i tuoi colleghi tra quelli che hai affrontato nelle ultime settimane. Per guidarti nella scelta, abbiamo preparato un </a:t>
            </a:r>
            <a:r>
              <a:rPr lang="it" sz="1400" b="1" i="0" u="none" strike="noStrike" cap="none" dirty="0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catalogo dei contenuti trasferibili</a:t>
            </a:r>
            <a:r>
              <a:rPr lang="it" sz="1400" b="0" i="0" u="none" strike="noStrike" cap="none" dirty="0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.</a:t>
            </a:r>
            <a:endParaRPr sz="1400" b="0" i="0" u="none" strike="noStrike" cap="none" dirty="0">
              <a:solidFill>
                <a:schemeClr val="dk1"/>
              </a:solidFill>
              <a:latin typeface="Dosis"/>
              <a:ea typeface="Dosis"/>
              <a:cs typeface="Dosis"/>
              <a:sym typeface="Dosis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Source Sans Pro"/>
              <a:buNone/>
            </a:pPr>
            <a:endParaRPr sz="1200" b="1" i="0" u="none" strike="noStrike" cap="none" dirty="0">
              <a:solidFill>
                <a:schemeClr val="dk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262" name="Google Shape;262;p40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Dosis"/>
              <a:buNone/>
            </a:pPr>
            <a:fld id="{00000000-1234-1234-1234-123412341234}" type="slidenum">
              <a:rPr lang="it" sz="1400" b="0" i="0" u="none" strike="noStrike" cap="none">
                <a:solidFill>
                  <a:srgbClr val="000000"/>
                </a:solidFill>
                <a:latin typeface="Dosis"/>
                <a:ea typeface="Dosis"/>
                <a:cs typeface="Dosis"/>
                <a:sym typeface="Dosis"/>
              </a:rPr>
              <a:t>8</a:t>
            </a:fld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63" name="Google Shape;263;p40" descr="Rcinonnesioni_Texture_Coxxlor-03.png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8375" y="-266700"/>
            <a:ext cx="9144003" cy="10530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64" name="Google Shape;264;p40" descr="riconnessioni-loghi-logotipo-colori.png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1675" y="4608562"/>
            <a:ext cx="1371601" cy="4142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39527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52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Dosis"/>
              <a:buNone/>
            </a:pPr>
            <a:fld id="{00000000-1234-1234-1234-123412341234}" type="slidenum">
              <a:rPr lang="it" sz="1400" b="0" i="0" u="none" strike="noStrike" cap="none">
                <a:solidFill>
                  <a:srgbClr val="000000"/>
                </a:solidFill>
                <a:latin typeface="Dosis"/>
                <a:ea typeface="Dosis"/>
                <a:cs typeface="Dosis"/>
                <a:sym typeface="Dosis"/>
              </a:rPr>
              <a:t>9</a:t>
            </a:fld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334" name="Google Shape;334;p52"/>
          <p:cNvGraphicFramePr/>
          <p:nvPr>
            <p:extLst>
              <p:ext uri="{D42A27DB-BD31-4B8C-83A1-F6EECF244321}">
                <p14:modId xmlns:p14="http://schemas.microsoft.com/office/powerpoint/2010/main" val="2273655082"/>
              </p:ext>
            </p:extLst>
          </p:nvPr>
        </p:nvGraphicFramePr>
        <p:xfrm>
          <a:off x="556954" y="1138845"/>
          <a:ext cx="8125486" cy="265158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0973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34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126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7803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4392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it" sz="1200" u="none" strike="noStrike" cap="none" dirty="0">
                          <a:latin typeface="Dosis SemiBold"/>
                          <a:ea typeface="Dosis SemiBold"/>
                          <a:cs typeface="Dosis SemiBold"/>
                          <a:sym typeface="Dosis SemiBold"/>
                        </a:rPr>
                        <a:t>Contenuto didattico</a:t>
                      </a:r>
                      <a:endParaRPr sz="1200" u="none" strike="noStrike" cap="none" dirty="0">
                        <a:latin typeface="Dosis SemiBold"/>
                        <a:ea typeface="Dosis SemiBold"/>
                        <a:cs typeface="Dosis SemiBold"/>
                        <a:sym typeface="Dosis SemiBold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it" sz="1200" u="none" strike="noStrike" cap="none" dirty="0">
                          <a:latin typeface="Dosis SemiBold"/>
                          <a:ea typeface="Dosis SemiBold"/>
                          <a:cs typeface="Dosis SemiBold"/>
                          <a:sym typeface="Dosis SemiBold"/>
                        </a:rPr>
                        <a:t>Tempo impiegato</a:t>
                      </a:r>
                      <a:endParaRPr sz="1200" u="none" strike="noStrike" cap="none" dirty="0">
                        <a:latin typeface="Dosis SemiBold"/>
                        <a:ea typeface="Dosis SemiBold"/>
                        <a:cs typeface="Dosis SemiBold"/>
                        <a:sym typeface="Dosis SemiBold"/>
                      </a:endParaRPr>
                    </a:p>
                  </a:txBody>
                  <a:tcPr marL="91425" marR="91425" marT="91425" marB="91425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it" sz="1200" u="none" strike="noStrike" cap="none" dirty="0">
                          <a:latin typeface="Dosis SemiBold"/>
                          <a:ea typeface="Dosis SemiBold"/>
                          <a:cs typeface="Dosis SemiBold"/>
                          <a:sym typeface="Dosis SemiBold"/>
                        </a:rPr>
                        <a:t>Obiettivi in merito alla crescita professionale dei colleghi</a:t>
                      </a:r>
                      <a:endParaRPr sz="1200" u="none" strike="noStrike" cap="none" dirty="0">
                        <a:latin typeface="Dosis SemiBold"/>
                        <a:ea typeface="Dosis SemiBold"/>
                        <a:cs typeface="Dosis SemiBold"/>
                        <a:sym typeface="Dosis SemiBold"/>
                      </a:endParaRPr>
                    </a:p>
                  </a:txBody>
                  <a:tcPr marL="91425" marR="91425" marT="91425" marB="91425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it" sz="1200" u="none" strike="noStrike" cap="none" dirty="0">
                          <a:latin typeface="Dosis SemiBold"/>
                          <a:ea typeface="Dosis SemiBold"/>
                          <a:cs typeface="Dosis SemiBold"/>
                          <a:sym typeface="Dosis SemiBold"/>
                        </a:rPr>
                        <a:t>Obiettivi in merito alla crescita degli alunni</a:t>
                      </a:r>
                      <a:endParaRPr sz="1200" u="none" strike="noStrike" cap="none" dirty="0">
                        <a:latin typeface="Dosis SemiBold"/>
                        <a:ea typeface="Dosis SemiBold"/>
                        <a:cs typeface="Dosis SemiBold"/>
                        <a:sym typeface="Dosis SemiBold"/>
                      </a:endParaRPr>
                    </a:p>
                  </a:txBody>
                  <a:tcPr marL="91425" marR="91425" marT="91425" marB="91425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it" sz="1200" u="none" strike="noStrike" cap="none" dirty="0">
                          <a:latin typeface="Dosis SemiBold"/>
                          <a:ea typeface="Dosis SemiBold"/>
                          <a:cs typeface="Dosis SemiBold"/>
                          <a:sym typeface="Dosis SemiBold"/>
                        </a:rPr>
                        <a:t>Metodologia adottata</a:t>
                      </a:r>
                      <a:endParaRPr sz="1200" u="none" strike="noStrike" cap="none" dirty="0">
                        <a:latin typeface="Dosis SemiBold"/>
                        <a:ea typeface="Dosis SemiBold"/>
                        <a:cs typeface="Dosis SemiBold"/>
                        <a:sym typeface="Dosis SemiBold"/>
                      </a:endParaRPr>
                    </a:p>
                  </a:txBody>
                  <a:tcPr marL="91425" marR="91425" marT="91425" marB="91425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Arial"/>
                        <a:buNone/>
                      </a:pPr>
                      <a:r>
                        <a:rPr lang="it" sz="1100" u="none" strike="noStrike" cap="none" dirty="0">
                          <a:solidFill>
                            <a:schemeClr val="dk1"/>
                          </a:solidFill>
                          <a:latin typeface="Dosis"/>
                          <a:ea typeface="Dosis"/>
                          <a:cs typeface="Dosis"/>
                          <a:sym typeface="Dosis"/>
                        </a:rPr>
                        <a:t>Progetto Riconnessioni</a:t>
                      </a:r>
                      <a:endParaRPr sz="1100" u="none" strike="noStrike" cap="none" dirty="0">
                        <a:latin typeface="Dosis"/>
                        <a:ea typeface="Dosis"/>
                        <a:cs typeface="Dosis"/>
                        <a:sym typeface="Dosis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 dirty="0"/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 dirty="0"/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 dirty="0"/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endParaRPr sz="1100" u="none" strike="noStrike" cap="none"/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endParaRPr sz="1100" u="none" strike="noStrike" cap="none" dirty="0"/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 dirty="0"/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 dirty="0"/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endParaRPr sz="1100" u="none" strike="noStrike" cap="none"/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endParaRPr sz="1100" u="none" strike="noStrike" cap="none"/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 dirty="0"/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 dirty="0"/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 dirty="0"/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endParaRPr sz="1100" u="none" strike="noStrike" cap="none" dirty="0"/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endParaRPr sz="1100" u="none" strike="noStrike" cap="none" dirty="0"/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endParaRPr sz="1100" u="none" strike="noStrike" cap="none" dirty="0"/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 dirty="0"/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endParaRPr sz="1100" u="none" strike="noStrike" cap="none" dirty="0"/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 dirty="0"/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endParaRPr sz="1100" u="none" strike="noStrike" cap="none" dirty="0"/>
                    </a:p>
                  </a:txBody>
                  <a:tcPr marL="91425" marR="91425" marT="91425" marB="91425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endParaRPr sz="1100" u="none" strike="noStrike" cap="none" dirty="0"/>
                    </a:p>
                  </a:txBody>
                  <a:tcPr marL="91425" marR="91425" marT="91425" marB="91425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 dirty="0"/>
                    </a:p>
                  </a:txBody>
                  <a:tcPr marL="91425" marR="91425" marT="91425" marB="91425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endParaRPr sz="1100" u="none" strike="noStrike" cap="none" dirty="0"/>
                    </a:p>
                  </a:txBody>
                  <a:tcPr marL="91425" marR="91425" marT="91425" marB="91425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 dirty="0"/>
                    </a:p>
                  </a:txBody>
                  <a:tcPr marL="91425" marR="91425" marT="91425" marB="91425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2230613"/>
                  </a:ext>
                </a:extLst>
              </a:tr>
            </a:tbl>
          </a:graphicData>
        </a:graphic>
      </p:graphicFrame>
      <p:sp>
        <p:nvSpPr>
          <p:cNvPr id="2" name="Rettangolo 1">
            <a:extLst>
              <a:ext uri="{FF2B5EF4-FFF2-40B4-BE49-F238E27FC236}">
                <a16:creationId xmlns:a16="http://schemas.microsoft.com/office/drawing/2014/main" id="{FA83914B-75F0-BA49-9D40-9DE14BFDF768}"/>
              </a:ext>
            </a:extLst>
          </p:cNvPr>
          <p:cNvSpPr/>
          <p:nvPr/>
        </p:nvSpPr>
        <p:spPr>
          <a:xfrm>
            <a:off x="1354475" y="406182"/>
            <a:ext cx="665118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buClr>
                <a:schemeClr val="dk1"/>
              </a:buClr>
              <a:buSzPts val="1100"/>
            </a:pPr>
            <a:r>
              <a:rPr lang="it-IT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Dosis SemiBold"/>
                <a:ea typeface="Dosis SemiBold"/>
                <a:cs typeface="Dosis SemiBold"/>
                <a:sym typeface="Dosis SemiBold"/>
              </a:rPr>
              <a:t>Piano di formazione interna - Formazione in presenza</a:t>
            </a:r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id="{2B094CA4-78EF-7F4E-915D-0F9DE31DD034}"/>
              </a:ext>
            </a:extLst>
          </p:cNvPr>
          <p:cNvSpPr/>
          <p:nvPr/>
        </p:nvSpPr>
        <p:spPr>
          <a:xfrm>
            <a:off x="482139" y="3888266"/>
            <a:ext cx="488787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buClr>
                <a:schemeClr val="dk1"/>
              </a:buClr>
              <a:buSzPts val="1100"/>
            </a:pPr>
            <a:r>
              <a:rPr lang="it-IT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Dosis SemiBold"/>
                <a:ea typeface="Dosis SemiBold"/>
                <a:cs typeface="Dosis SemiBold"/>
                <a:sym typeface="Dosis SemiBold"/>
              </a:rPr>
              <a:t>Nota: Scaricare e modificare il file Word presente sulla piattaforma </a:t>
            </a:r>
            <a:r>
              <a:rPr lang="it-IT" sz="1200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Dosis SemiBold"/>
                <a:ea typeface="Dosis SemiBold"/>
                <a:cs typeface="Dosis SemiBold"/>
                <a:sym typeface="Dosis SemiBold"/>
              </a:rPr>
              <a:t>WeSchool</a:t>
            </a:r>
            <a:endParaRPr lang="it-IT" sz="1200" b="1" dirty="0">
              <a:solidFill>
                <a:schemeClr val="tx1">
                  <a:lumMod val="50000"/>
                  <a:lumOff val="50000"/>
                </a:schemeClr>
              </a:solidFill>
              <a:latin typeface="Dosis SemiBold"/>
              <a:ea typeface="Dosis SemiBold"/>
              <a:cs typeface="Dosis SemiBold"/>
              <a:sym typeface="Dosis SemiBold"/>
            </a:endParaRPr>
          </a:p>
        </p:txBody>
      </p:sp>
      <p:pic>
        <p:nvPicPr>
          <p:cNvPr id="6" name="Google Shape;264;p40" descr="riconnessioni-loghi-logotipo-colori.png">
            <a:extLst>
              <a:ext uri="{FF2B5EF4-FFF2-40B4-BE49-F238E27FC236}">
                <a16:creationId xmlns:a16="http://schemas.microsoft.com/office/drawing/2014/main" id="{46643BFD-E313-F146-A84B-CD5CD356D949}"/>
              </a:ext>
            </a:extLst>
          </p:cNvPr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1675" y="4608562"/>
            <a:ext cx="1371601" cy="4142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07752502"/>
      </p:ext>
    </p:extLst>
  </p:cSld>
  <p:clrMapOvr>
    <a:masterClrMapping/>
  </p:clrMapOvr>
</p:sld>
</file>

<file path=ppt/theme/theme1.xml><?xml version="1.0" encoding="utf-8"?>
<a:theme xmlns:a="http://schemas.openxmlformats.org/drawingml/2006/main" name="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4283</TotalTime>
  <Words>1525</Words>
  <Application>Microsoft Macintosh PowerPoint</Application>
  <PresentationFormat>Presentazione su schermo (16:9)</PresentationFormat>
  <Paragraphs>227</Paragraphs>
  <Slides>33</Slides>
  <Notes>33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7</vt:i4>
      </vt:variant>
      <vt:variant>
        <vt:lpstr>Tema</vt:lpstr>
      </vt:variant>
      <vt:variant>
        <vt:i4>2</vt:i4>
      </vt:variant>
      <vt:variant>
        <vt:lpstr>Titoli diapositive</vt:lpstr>
      </vt:variant>
      <vt:variant>
        <vt:i4>33</vt:i4>
      </vt:variant>
    </vt:vector>
  </HeadingPairs>
  <TitlesOfParts>
    <vt:vector size="42" baseType="lpstr">
      <vt:lpstr>Dosis</vt:lpstr>
      <vt:lpstr>Dosis Medium</vt:lpstr>
      <vt:lpstr>Source Sans Pro</vt:lpstr>
      <vt:lpstr>courier new</vt:lpstr>
      <vt:lpstr>Source Sans Pro SemiBold</vt:lpstr>
      <vt:lpstr>Arial</vt:lpstr>
      <vt:lpstr>Dosis SemiBold</vt:lpstr>
      <vt:lpstr>simple-light-2</vt:lpstr>
      <vt:lpstr>Simple Light</vt:lpstr>
      <vt:lpstr>PRESENTAZIONE</vt:lpstr>
      <vt:lpstr>PRESENTAZIONE</vt:lpstr>
      <vt:lpstr>PRESENTAZIONE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</vt:lpstr>
      <vt:lpstr>PRESENTAZIONE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</dc:title>
  <cp:lastModifiedBy>Flavio Renga</cp:lastModifiedBy>
  <cp:revision>33</cp:revision>
  <dcterms:modified xsi:type="dcterms:W3CDTF">2019-07-04T14:35:44Z</dcterms:modified>
</cp:coreProperties>
</file>